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4047" r:id="rId1"/>
  </p:sldMasterIdLst>
  <p:notesMasterIdLst>
    <p:notesMasterId r:id="rId23"/>
  </p:notesMasterIdLst>
  <p:sldIdLst>
    <p:sldId id="377" r:id="rId2"/>
    <p:sldId id="265" r:id="rId3"/>
    <p:sldId id="382" r:id="rId4"/>
    <p:sldId id="379" r:id="rId5"/>
    <p:sldId id="464" r:id="rId6"/>
    <p:sldId id="383" r:id="rId7"/>
    <p:sldId id="381" r:id="rId8"/>
    <p:sldId id="465" r:id="rId9"/>
    <p:sldId id="394" r:id="rId10"/>
    <p:sldId id="475" r:id="rId11"/>
    <p:sldId id="454" r:id="rId12"/>
    <p:sldId id="318" r:id="rId13"/>
    <p:sldId id="466" r:id="rId14"/>
    <p:sldId id="346" r:id="rId15"/>
    <p:sldId id="467" r:id="rId16"/>
    <p:sldId id="477" r:id="rId17"/>
    <p:sldId id="476" r:id="rId18"/>
    <p:sldId id="478" r:id="rId19"/>
    <p:sldId id="479" r:id="rId20"/>
    <p:sldId id="449" r:id="rId21"/>
    <p:sldId id="303" r:id="rId22"/>
  </p:sldIdLst>
  <p:sldSz cx="9144000" cy="6858000" type="screen4x3"/>
  <p:notesSz cx="6858000" cy="9144000"/>
  <p:custShowLst>
    <p:custShow name="Custom Show 1" id="0">
      <p:sldLst/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411E"/>
    <a:srgbClr val="0000FF"/>
    <a:srgbClr val="2227EC"/>
    <a:srgbClr val="FFFF00"/>
    <a:srgbClr val="85B45A"/>
    <a:srgbClr val="CC33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50" autoAdjust="0"/>
    <p:restoredTop sz="94434" autoAdjust="0"/>
  </p:normalViewPr>
  <p:slideViewPr>
    <p:cSldViewPr>
      <p:cViewPr varScale="1">
        <p:scale>
          <a:sx n="72" d="100"/>
          <a:sy n="72" d="100"/>
        </p:scale>
        <p:origin x="116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42"/>
    </p:cViewPr>
  </p:sorterViewPr>
  <p:notesViewPr>
    <p:cSldViewPr>
      <p:cViewPr varScale="1">
        <p:scale>
          <a:sx n="56" d="100"/>
          <a:sy n="56" d="100"/>
        </p:scale>
        <p:origin x="-1860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391487-C27A-43BA-9601-EB66D491DCD1}" type="datetimeFigureOut">
              <a:rPr lang="en-US" smtClean="0"/>
              <a:pPr/>
              <a:t>4/11/2020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E5784-30E2-4ABB-9BE9-85AA0C26355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971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Schoolbook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Schoolbook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Schoolbook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A493C3-032B-4DFD-9B24-4F0006643DD0}" type="slidenum">
              <a:rPr lang="ar-SA" smtClean="0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0723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itchFamily="18" charset="0"/>
                <a:cs typeface="Arial" charset="0"/>
              </a:defRPr>
            </a:lvl9pPr>
          </a:lstStyle>
          <a:p>
            <a:pPr rtl="1" eaLnBrk="1" hangingPunct="1"/>
            <a:fld id="{8CA8C294-5814-4F07-A10B-CE16E701CF80}" type="slidenum">
              <a:rPr lang="ar-SA" sz="1200">
                <a:solidFill>
                  <a:srgbClr val="000000"/>
                </a:solidFill>
                <a:latin typeface="Arial" charset="0"/>
              </a:rPr>
              <a:pPr rtl="1" eaLnBrk="1" hangingPunct="1"/>
              <a:t>1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a-IR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3742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DE5784-30E2-4ABB-9BE9-85AA0C26355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5995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DE5784-30E2-4ABB-9BE9-85AA0C26355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9346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DE5784-30E2-4ABB-9BE9-85AA0C26355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726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DE5784-30E2-4ABB-9BE9-85AA0C26355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826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DE5784-30E2-4ABB-9BE9-85AA0C26355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306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a-IR" altLang="fa-IR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500BE07-031F-49D3-B5C3-59C6F9022C1B}" type="slidenum">
              <a:rPr lang="en-US" altLang="fa-IR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072003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DE5784-30E2-4ABB-9BE9-85AA0C26355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306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a-IR" altLang="fa-IR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500BE07-031F-49D3-B5C3-59C6F9022C1B}" type="slidenum">
              <a:rPr lang="en-US" altLang="fa-IR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24646256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DE5784-30E2-4ABB-9BE9-85AA0C26355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2536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DE5784-30E2-4ABB-9BE9-85AA0C26355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2669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DE5784-30E2-4ABB-9BE9-85AA0C26355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453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5604-FECB-40B3-97F2-BE0502ABDB2C}" type="datetimeFigureOut">
              <a:rPr lang="en-US" smtClean="0"/>
              <a:pPr/>
              <a:t>4/11/2020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16024-EDFA-4EEC-9A49-305CE61F676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3657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5604-FECB-40B3-97F2-BE0502ABDB2C}" type="datetimeFigureOut">
              <a:rPr lang="en-US" smtClean="0"/>
              <a:pPr/>
              <a:t>4/11/2020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16024-EDFA-4EEC-9A49-305CE61F67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376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5604-FECB-40B3-97F2-BE0502ABDB2C}" type="datetimeFigureOut">
              <a:rPr lang="en-US" smtClean="0"/>
              <a:pPr/>
              <a:t>4/11/2020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16024-EDFA-4EEC-9A49-305CE61F67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650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5604-FECB-40B3-97F2-BE0502ABDB2C}" type="datetimeFigureOut">
              <a:rPr lang="en-US" smtClean="0"/>
              <a:pPr/>
              <a:t>4/11/2020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16024-EDFA-4EEC-9A49-305CE61F67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363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5604-FECB-40B3-97F2-BE0502ABDB2C}" type="datetimeFigureOut">
              <a:rPr lang="en-US" smtClean="0"/>
              <a:pPr/>
              <a:t>4/11/2020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16024-EDFA-4EEC-9A49-305CE61F676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8865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5604-FECB-40B3-97F2-BE0502ABDB2C}" type="datetimeFigureOut">
              <a:rPr lang="en-US" smtClean="0"/>
              <a:pPr/>
              <a:t>4/11/2020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16024-EDFA-4EEC-9A49-305CE61F67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632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5604-FECB-40B3-97F2-BE0502ABDB2C}" type="datetimeFigureOut">
              <a:rPr lang="en-US" smtClean="0"/>
              <a:pPr/>
              <a:t>4/11/2020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16024-EDFA-4EEC-9A49-305CE61F67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601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5604-FECB-40B3-97F2-BE0502ABDB2C}" type="datetimeFigureOut">
              <a:rPr lang="en-US" smtClean="0"/>
              <a:pPr/>
              <a:t>4/11/2020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16024-EDFA-4EEC-9A49-305CE61F67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135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5604-FECB-40B3-97F2-BE0502ABDB2C}" type="datetimeFigureOut">
              <a:rPr lang="en-US" smtClean="0"/>
              <a:pPr/>
              <a:t>4/11/2020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16024-EDFA-4EEC-9A49-305CE61F67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326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4B35604-FECB-40B3-97F2-BE0502ABDB2C}" type="datetimeFigureOut">
              <a:rPr lang="en-US" smtClean="0"/>
              <a:pPr/>
              <a:t>4/11/2020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6116024-EDFA-4EEC-9A49-305CE61F67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2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35604-FECB-40B3-97F2-BE0502ABDB2C}" type="datetimeFigureOut">
              <a:rPr lang="en-US" smtClean="0"/>
              <a:pPr/>
              <a:t>4/11/2020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16024-EDFA-4EEC-9A49-305CE61F67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57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4B35604-FECB-40B3-97F2-BE0502ABDB2C}" type="datetimeFigureOut">
              <a:rPr lang="en-US" smtClean="0"/>
              <a:pPr/>
              <a:t>4/11/2020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6116024-EDFA-4EEC-9A49-305CE61F676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472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4049" r:id="rId2"/>
    <p:sldLayoutId id="2147484050" r:id="rId3"/>
    <p:sldLayoutId id="2147484051" r:id="rId4"/>
    <p:sldLayoutId id="2147484052" r:id="rId5"/>
    <p:sldLayoutId id="2147484053" r:id="rId6"/>
    <p:sldLayoutId id="2147484054" r:id="rId7"/>
    <p:sldLayoutId id="2147484055" r:id="rId8"/>
    <p:sldLayoutId id="2147484056" r:id="rId9"/>
    <p:sldLayoutId id="2147484057" r:id="rId10"/>
    <p:sldLayoutId id="214748405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gif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ltGray">
          <a:xfrm>
            <a:off x="-228599" y="-74168"/>
            <a:ext cx="9525000" cy="69491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r" rtl="1">
              <a:defRPr/>
            </a:pPr>
            <a:endParaRPr lang="fa-IR">
              <a:solidFill>
                <a:srgbClr val="FF0000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075" name="Freeform 3"/>
          <p:cNvSpPr>
            <a:spLocks/>
          </p:cNvSpPr>
          <p:nvPr/>
        </p:nvSpPr>
        <p:spPr bwMode="ltGray">
          <a:xfrm>
            <a:off x="4414838" y="1485900"/>
            <a:ext cx="3630612" cy="3289300"/>
          </a:xfrm>
          <a:custGeom>
            <a:avLst/>
            <a:gdLst>
              <a:gd name="T0" fmla="*/ 2147483647 w 2287"/>
              <a:gd name="T1" fmla="*/ 2147483647 h 2072"/>
              <a:gd name="T2" fmla="*/ 2147483647 w 2287"/>
              <a:gd name="T3" fmla="*/ 2147483647 h 2072"/>
              <a:gd name="T4" fmla="*/ 2147483647 w 2287"/>
              <a:gd name="T5" fmla="*/ 2147483647 h 2072"/>
              <a:gd name="T6" fmla="*/ 2147483647 w 2287"/>
              <a:gd name="T7" fmla="*/ 2147483647 h 2072"/>
              <a:gd name="T8" fmla="*/ 2147483647 w 2287"/>
              <a:gd name="T9" fmla="*/ 2147483647 h 2072"/>
              <a:gd name="T10" fmla="*/ 2147483647 w 2287"/>
              <a:gd name="T11" fmla="*/ 2147483647 h 2072"/>
              <a:gd name="T12" fmla="*/ 2147483647 w 2287"/>
              <a:gd name="T13" fmla="*/ 2147483647 h 2072"/>
              <a:gd name="T14" fmla="*/ 2147483647 w 2287"/>
              <a:gd name="T15" fmla="*/ 2147483647 h 2072"/>
              <a:gd name="T16" fmla="*/ 2147483647 w 2287"/>
              <a:gd name="T17" fmla="*/ 2147483647 h 2072"/>
              <a:gd name="T18" fmla="*/ 2147483647 w 2287"/>
              <a:gd name="T19" fmla="*/ 2147483647 h 2072"/>
              <a:gd name="T20" fmla="*/ 2147483647 w 2287"/>
              <a:gd name="T21" fmla="*/ 2147483647 h 2072"/>
              <a:gd name="T22" fmla="*/ 2147483647 w 2287"/>
              <a:gd name="T23" fmla="*/ 2147483647 h 2072"/>
              <a:gd name="T24" fmla="*/ 2147483647 w 2287"/>
              <a:gd name="T25" fmla="*/ 2147483647 h 2072"/>
              <a:gd name="T26" fmla="*/ 2147483647 w 2287"/>
              <a:gd name="T27" fmla="*/ 2147483647 h 2072"/>
              <a:gd name="T28" fmla="*/ 2147483647 w 2287"/>
              <a:gd name="T29" fmla="*/ 2147483647 h 2072"/>
              <a:gd name="T30" fmla="*/ 2147483647 w 2287"/>
              <a:gd name="T31" fmla="*/ 2147483647 h 2072"/>
              <a:gd name="T32" fmla="*/ 2147483647 w 2287"/>
              <a:gd name="T33" fmla="*/ 2147483647 h 2072"/>
              <a:gd name="T34" fmla="*/ 2147483647 w 2287"/>
              <a:gd name="T35" fmla="*/ 2147483647 h 2072"/>
              <a:gd name="T36" fmla="*/ 2147483647 w 2287"/>
              <a:gd name="T37" fmla="*/ 2147483647 h 2072"/>
              <a:gd name="T38" fmla="*/ 2147483647 w 2287"/>
              <a:gd name="T39" fmla="*/ 2147483647 h 2072"/>
              <a:gd name="T40" fmla="*/ 2147483647 w 2287"/>
              <a:gd name="T41" fmla="*/ 2147483647 h 2072"/>
              <a:gd name="T42" fmla="*/ 2147483647 w 2287"/>
              <a:gd name="T43" fmla="*/ 2147483647 h 2072"/>
              <a:gd name="T44" fmla="*/ 2147483647 w 2287"/>
              <a:gd name="T45" fmla="*/ 2147483647 h 2072"/>
              <a:gd name="T46" fmla="*/ 2147483647 w 2287"/>
              <a:gd name="T47" fmla="*/ 2147483647 h 2072"/>
              <a:gd name="T48" fmla="*/ 2147483647 w 2287"/>
              <a:gd name="T49" fmla="*/ 2147483647 h 2072"/>
              <a:gd name="T50" fmla="*/ 2147483647 w 2287"/>
              <a:gd name="T51" fmla="*/ 2147483647 h 2072"/>
              <a:gd name="T52" fmla="*/ 2147483647 w 2287"/>
              <a:gd name="T53" fmla="*/ 2147483647 h 2072"/>
              <a:gd name="T54" fmla="*/ 2147483647 w 2287"/>
              <a:gd name="T55" fmla="*/ 2147483647 h 2072"/>
              <a:gd name="T56" fmla="*/ 2147483647 w 2287"/>
              <a:gd name="T57" fmla="*/ 2147483647 h 2072"/>
              <a:gd name="T58" fmla="*/ 2147483647 w 2287"/>
              <a:gd name="T59" fmla="*/ 2147483647 h 2072"/>
              <a:gd name="T60" fmla="*/ 2147483647 w 2287"/>
              <a:gd name="T61" fmla="*/ 2147483647 h 207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2287"/>
              <a:gd name="T94" fmla="*/ 0 h 2072"/>
              <a:gd name="T95" fmla="*/ 2287 w 2287"/>
              <a:gd name="T96" fmla="*/ 2072 h 2072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2287" h="2072">
                <a:moveTo>
                  <a:pt x="2282" y="5"/>
                </a:moveTo>
                <a:cubicBezTo>
                  <a:pt x="2277" y="0"/>
                  <a:pt x="2239" y="132"/>
                  <a:pt x="2197" y="203"/>
                </a:cubicBezTo>
                <a:cubicBezTo>
                  <a:pt x="2155" y="274"/>
                  <a:pt x="2126" y="345"/>
                  <a:pt x="2027" y="430"/>
                </a:cubicBezTo>
                <a:cubicBezTo>
                  <a:pt x="1928" y="515"/>
                  <a:pt x="1762" y="643"/>
                  <a:pt x="1602" y="714"/>
                </a:cubicBezTo>
                <a:cubicBezTo>
                  <a:pt x="1442" y="785"/>
                  <a:pt x="1224" y="827"/>
                  <a:pt x="1063" y="855"/>
                </a:cubicBezTo>
                <a:cubicBezTo>
                  <a:pt x="902" y="883"/>
                  <a:pt x="751" y="884"/>
                  <a:pt x="638" y="884"/>
                </a:cubicBezTo>
                <a:cubicBezTo>
                  <a:pt x="525" y="884"/>
                  <a:pt x="434" y="869"/>
                  <a:pt x="382" y="855"/>
                </a:cubicBezTo>
                <a:cubicBezTo>
                  <a:pt x="330" y="841"/>
                  <a:pt x="345" y="799"/>
                  <a:pt x="326" y="799"/>
                </a:cubicBezTo>
                <a:cubicBezTo>
                  <a:pt x="307" y="799"/>
                  <a:pt x="297" y="831"/>
                  <a:pt x="269" y="855"/>
                </a:cubicBezTo>
                <a:cubicBezTo>
                  <a:pt x="241" y="879"/>
                  <a:pt x="189" y="903"/>
                  <a:pt x="156" y="941"/>
                </a:cubicBezTo>
                <a:cubicBezTo>
                  <a:pt x="123" y="979"/>
                  <a:pt x="95" y="1025"/>
                  <a:pt x="71" y="1082"/>
                </a:cubicBezTo>
                <a:cubicBezTo>
                  <a:pt x="47" y="1139"/>
                  <a:pt x="25" y="1209"/>
                  <a:pt x="14" y="1281"/>
                </a:cubicBezTo>
                <a:cubicBezTo>
                  <a:pt x="3" y="1353"/>
                  <a:pt x="4" y="1386"/>
                  <a:pt x="3" y="1516"/>
                </a:cubicBezTo>
                <a:cubicBezTo>
                  <a:pt x="2" y="1646"/>
                  <a:pt x="0" y="2056"/>
                  <a:pt x="7" y="2064"/>
                </a:cubicBezTo>
                <a:cubicBezTo>
                  <a:pt x="14" y="2072"/>
                  <a:pt x="31" y="1694"/>
                  <a:pt x="42" y="1564"/>
                </a:cubicBezTo>
                <a:cubicBezTo>
                  <a:pt x="53" y="1434"/>
                  <a:pt x="62" y="1356"/>
                  <a:pt x="71" y="1281"/>
                </a:cubicBezTo>
                <a:cubicBezTo>
                  <a:pt x="80" y="1206"/>
                  <a:pt x="85" y="1149"/>
                  <a:pt x="99" y="1111"/>
                </a:cubicBezTo>
                <a:cubicBezTo>
                  <a:pt x="113" y="1073"/>
                  <a:pt x="132" y="1068"/>
                  <a:pt x="156" y="1054"/>
                </a:cubicBezTo>
                <a:cubicBezTo>
                  <a:pt x="180" y="1040"/>
                  <a:pt x="213" y="1026"/>
                  <a:pt x="241" y="1026"/>
                </a:cubicBezTo>
                <a:cubicBezTo>
                  <a:pt x="269" y="1026"/>
                  <a:pt x="307" y="1045"/>
                  <a:pt x="326" y="1054"/>
                </a:cubicBezTo>
                <a:cubicBezTo>
                  <a:pt x="345" y="1063"/>
                  <a:pt x="340" y="1087"/>
                  <a:pt x="354" y="1082"/>
                </a:cubicBezTo>
                <a:cubicBezTo>
                  <a:pt x="368" y="1077"/>
                  <a:pt x="383" y="1031"/>
                  <a:pt x="411" y="1026"/>
                </a:cubicBezTo>
                <a:cubicBezTo>
                  <a:pt x="439" y="1021"/>
                  <a:pt x="449" y="1049"/>
                  <a:pt x="524" y="1054"/>
                </a:cubicBezTo>
                <a:cubicBezTo>
                  <a:pt x="599" y="1059"/>
                  <a:pt x="755" y="1064"/>
                  <a:pt x="864" y="1054"/>
                </a:cubicBezTo>
                <a:cubicBezTo>
                  <a:pt x="973" y="1044"/>
                  <a:pt x="1048" y="1035"/>
                  <a:pt x="1176" y="997"/>
                </a:cubicBezTo>
                <a:cubicBezTo>
                  <a:pt x="1304" y="959"/>
                  <a:pt x="1516" y="880"/>
                  <a:pt x="1630" y="827"/>
                </a:cubicBezTo>
                <a:cubicBezTo>
                  <a:pt x="1744" y="774"/>
                  <a:pt x="1795" y="724"/>
                  <a:pt x="1861" y="677"/>
                </a:cubicBezTo>
                <a:cubicBezTo>
                  <a:pt x="1927" y="630"/>
                  <a:pt x="1981" y="590"/>
                  <a:pt x="2027" y="544"/>
                </a:cubicBezTo>
                <a:cubicBezTo>
                  <a:pt x="2073" y="498"/>
                  <a:pt x="2107" y="454"/>
                  <a:pt x="2140" y="402"/>
                </a:cubicBezTo>
                <a:cubicBezTo>
                  <a:pt x="2173" y="350"/>
                  <a:pt x="2201" y="298"/>
                  <a:pt x="2225" y="232"/>
                </a:cubicBezTo>
                <a:cubicBezTo>
                  <a:pt x="2249" y="166"/>
                  <a:pt x="2287" y="10"/>
                  <a:pt x="2282" y="5"/>
                </a:cubicBezTo>
                <a:close/>
              </a:path>
            </a:pathLst>
          </a:cu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r" rtl="1">
              <a:defRPr/>
            </a:pPr>
            <a:endParaRPr lang="fa-IR">
              <a:solidFill>
                <a:prstClr val="black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076" name="Freeform 4"/>
          <p:cNvSpPr>
            <a:spLocks/>
          </p:cNvSpPr>
          <p:nvPr/>
        </p:nvSpPr>
        <p:spPr bwMode="ltGray">
          <a:xfrm>
            <a:off x="7227888" y="2776540"/>
            <a:ext cx="284162" cy="352425"/>
          </a:xfrm>
          <a:custGeom>
            <a:avLst/>
            <a:gdLst>
              <a:gd name="T0" fmla="*/ 2147483647 w 179"/>
              <a:gd name="T1" fmla="*/ 2147483647 h 222"/>
              <a:gd name="T2" fmla="*/ 0 w 179"/>
              <a:gd name="T3" fmla="*/ 2147483647 h 222"/>
              <a:gd name="T4" fmla="*/ 2147483647 w 179"/>
              <a:gd name="T5" fmla="*/ 2147483647 h 222"/>
              <a:gd name="T6" fmla="*/ 2147483647 w 179"/>
              <a:gd name="T7" fmla="*/ 2147483647 h 222"/>
              <a:gd name="T8" fmla="*/ 2147483647 w 179"/>
              <a:gd name="T9" fmla="*/ 2147483647 h 222"/>
              <a:gd name="T10" fmla="*/ 2147483647 w 179"/>
              <a:gd name="T11" fmla="*/ 2147483647 h 222"/>
              <a:gd name="T12" fmla="*/ 2147483647 w 179"/>
              <a:gd name="T13" fmla="*/ 2147483647 h 22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9"/>
              <a:gd name="T22" fmla="*/ 0 h 222"/>
              <a:gd name="T23" fmla="*/ 179 w 179"/>
              <a:gd name="T24" fmla="*/ 222 h 22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9" h="222">
                <a:moveTo>
                  <a:pt x="56" y="14"/>
                </a:moveTo>
                <a:cubicBezTo>
                  <a:pt x="33" y="28"/>
                  <a:pt x="0" y="128"/>
                  <a:pt x="0" y="156"/>
                </a:cubicBezTo>
                <a:cubicBezTo>
                  <a:pt x="0" y="184"/>
                  <a:pt x="42" y="175"/>
                  <a:pt x="56" y="184"/>
                </a:cubicBezTo>
                <a:cubicBezTo>
                  <a:pt x="70" y="193"/>
                  <a:pt x="66" y="222"/>
                  <a:pt x="85" y="213"/>
                </a:cubicBezTo>
                <a:cubicBezTo>
                  <a:pt x="104" y="204"/>
                  <a:pt x="161" y="152"/>
                  <a:pt x="170" y="128"/>
                </a:cubicBezTo>
                <a:cubicBezTo>
                  <a:pt x="179" y="104"/>
                  <a:pt x="155" y="90"/>
                  <a:pt x="141" y="71"/>
                </a:cubicBezTo>
                <a:cubicBezTo>
                  <a:pt x="127" y="52"/>
                  <a:pt x="79" y="0"/>
                  <a:pt x="56" y="14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Freeform 5"/>
          <p:cNvSpPr>
            <a:spLocks/>
          </p:cNvSpPr>
          <p:nvPr/>
        </p:nvSpPr>
        <p:spPr bwMode="ltGray">
          <a:xfrm>
            <a:off x="2898775" y="969963"/>
            <a:ext cx="3162300" cy="2762250"/>
          </a:xfrm>
          <a:custGeom>
            <a:avLst/>
            <a:gdLst>
              <a:gd name="T0" fmla="*/ 2147483647 w 1992"/>
              <a:gd name="T1" fmla="*/ 2147483647 h 1740"/>
              <a:gd name="T2" fmla="*/ 2147483647 w 1992"/>
              <a:gd name="T3" fmla="*/ 2147483647 h 1740"/>
              <a:gd name="T4" fmla="*/ 2147483647 w 1992"/>
              <a:gd name="T5" fmla="*/ 2147483647 h 1740"/>
              <a:gd name="T6" fmla="*/ 2147483647 w 1992"/>
              <a:gd name="T7" fmla="*/ 2147483647 h 1740"/>
              <a:gd name="T8" fmla="*/ 2147483647 w 1992"/>
              <a:gd name="T9" fmla="*/ 2147483647 h 1740"/>
              <a:gd name="T10" fmla="*/ 2147483647 w 1992"/>
              <a:gd name="T11" fmla="*/ 2147483647 h 1740"/>
              <a:gd name="T12" fmla="*/ 2147483647 w 1992"/>
              <a:gd name="T13" fmla="*/ 2147483647 h 1740"/>
              <a:gd name="T14" fmla="*/ 2147483647 w 1992"/>
              <a:gd name="T15" fmla="*/ 2147483647 h 1740"/>
              <a:gd name="T16" fmla="*/ 2147483647 w 1992"/>
              <a:gd name="T17" fmla="*/ 2147483647 h 1740"/>
              <a:gd name="T18" fmla="*/ 2147483647 w 1992"/>
              <a:gd name="T19" fmla="*/ 2147483647 h 1740"/>
              <a:gd name="T20" fmla="*/ 2147483647 w 1992"/>
              <a:gd name="T21" fmla="*/ 2147483647 h 1740"/>
              <a:gd name="T22" fmla="*/ 2147483647 w 1992"/>
              <a:gd name="T23" fmla="*/ 2147483647 h 1740"/>
              <a:gd name="T24" fmla="*/ 2147483647 w 1992"/>
              <a:gd name="T25" fmla="*/ 2147483647 h 1740"/>
              <a:gd name="T26" fmla="*/ 2147483647 w 1992"/>
              <a:gd name="T27" fmla="*/ 2147483647 h 1740"/>
              <a:gd name="T28" fmla="*/ 2147483647 w 1992"/>
              <a:gd name="T29" fmla="*/ 2147483647 h 1740"/>
              <a:gd name="T30" fmla="*/ 2147483647 w 1992"/>
              <a:gd name="T31" fmla="*/ 2147483647 h 1740"/>
              <a:gd name="T32" fmla="*/ 2147483647 w 1992"/>
              <a:gd name="T33" fmla="*/ 2147483647 h 1740"/>
              <a:gd name="T34" fmla="*/ 2147483647 w 1992"/>
              <a:gd name="T35" fmla="*/ 2147483647 h 1740"/>
              <a:gd name="T36" fmla="*/ 2147483647 w 1992"/>
              <a:gd name="T37" fmla="*/ 2147483647 h 1740"/>
              <a:gd name="T38" fmla="*/ 2147483647 w 1992"/>
              <a:gd name="T39" fmla="*/ 2147483647 h 1740"/>
              <a:gd name="T40" fmla="*/ 2147483647 w 1992"/>
              <a:gd name="T41" fmla="*/ 2147483647 h 1740"/>
              <a:gd name="T42" fmla="*/ 2147483647 w 1992"/>
              <a:gd name="T43" fmla="*/ 2147483647 h 1740"/>
              <a:gd name="T44" fmla="*/ 2147483647 w 1992"/>
              <a:gd name="T45" fmla="*/ 2147483647 h 1740"/>
              <a:gd name="T46" fmla="*/ 2147483647 w 1992"/>
              <a:gd name="T47" fmla="*/ 2147483647 h 1740"/>
              <a:gd name="T48" fmla="*/ 2147483647 w 1992"/>
              <a:gd name="T49" fmla="*/ 2147483647 h 1740"/>
              <a:gd name="T50" fmla="*/ 2147483647 w 1992"/>
              <a:gd name="T51" fmla="*/ 2147483647 h 1740"/>
              <a:gd name="T52" fmla="*/ 2147483647 w 1992"/>
              <a:gd name="T53" fmla="*/ 2147483647 h 1740"/>
              <a:gd name="T54" fmla="*/ 2147483647 w 1992"/>
              <a:gd name="T55" fmla="*/ 2147483647 h 1740"/>
              <a:gd name="T56" fmla="*/ 2147483647 w 1992"/>
              <a:gd name="T57" fmla="*/ 2147483647 h 1740"/>
              <a:gd name="T58" fmla="*/ 2147483647 w 1992"/>
              <a:gd name="T59" fmla="*/ 2147483647 h 1740"/>
              <a:gd name="T60" fmla="*/ 2147483647 w 1992"/>
              <a:gd name="T61" fmla="*/ 2147483647 h 1740"/>
              <a:gd name="T62" fmla="*/ 2147483647 w 1992"/>
              <a:gd name="T63" fmla="*/ 2147483647 h 1740"/>
              <a:gd name="T64" fmla="*/ 2147483647 w 1992"/>
              <a:gd name="T65" fmla="*/ 2147483647 h 1740"/>
              <a:gd name="T66" fmla="*/ 2147483647 w 1992"/>
              <a:gd name="T67" fmla="*/ 2147483647 h 1740"/>
              <a:gd name="T68" fmla="*/ 2147483647 w 1992"/>
              <a:gd name="T69" fmla="*/ 2147483647 h 1740"/>
              <a:gd name="T70" fmla="*/ 2147483647 w 1992"/>
              <a:gd name="T71" fmla="*/ 2147483647 h 1740"/>
              <a:gd name="T72" fmla="*/ 2147483647 w 1992"/>
              <a:gd name="T73" fmla="*/ 2147483647 h 1740"/>
              <a:gd name="T74" fmla="*/ 2147483647 w 1992"/>
              <a:gd name="T75" fmla="*/ 2147483647 h 1740"/>
              <a:gd name="T76" fmla="*/ 2147483647 w 1992"/>
              <a:gd name="T77" fmla="*/ 2147483647 h 1740"/>
              <a:gd name="T78" fmla="*/ 2147483647 w 1992"/>
              <a:gd name="T79" fmla="*/ 2147483647 h 1740"/>
              <a:gd name="T80" fmla="*/ 2147483647 w 1992"/>
              <a:gd name="T81" fmla="*/ 2147483647 h 1740"/>
              <a:gd name="T82" fmla="*/ 2147483647 w 1992"/>
              <a:gd name="T83" fmla="*/ 2147483647 h 1740"/>
              <a:gd name="T84" fmla="*/ 2147483647 w 1992"/>
              <a:gd name="T85" fmla="*/ 2147483647 h 1740"/>
              <a:gd name="T86" fmla="*/ 2147483647 w 1992"/>
              <a:gd name="T87" fmla="*/ 2147483647 h 174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992"/>
              <a:gd name="T133" fmla="*/ 0 h 1740"/>
              <a:gd name="T134" fmla="*/ 1992 w 1992"/>
              <a:gd name="T135" fmla="*/ 1740 h 1740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992" h="1740">
                <a:moveTo>
                  <a:pt x="1763" y="358"/>
                </a:moveTo>
                <a:cubicBezTo>
                  <a:pt x="1782" y="337"/>
                  <a:pt x="1873" y="252"/>
                  <a:pt x="1906" y="205"/>
                </a:cubicBezTo>
                <a:cubicBezTo>
                  <a:pt x="1939" y="158"/>
                  <a:pt x="1947" y="106"/>
                  <a:pt x="1961" y="75"/>
                </a:cubicBezTo>
                <a:cubicBezTo>
                  <a:pt x="1975" y="44"/>
                  <a:pt x="1988" y="0"/>
                  <a:pt x="1990" y="18"/>
                </a:cubicBezTo>
                <a:cubicBezTo>
                  <a:pt x="1992" y="36"/>
                  <a:pt x="1973" y="125"/>
                  <a:pt x="1970" y="181"/>
                </a:cubicBezTo>
                <a:cubicBezTo>
                  <a:pt x="1967" y="237"/>
                  <a:pt x="1971" y="300"/>
                  <a:pt x="1970" y="357"/>
                </a:cubicBezTo>
                <a:cubicBezTo>
                  <a:pt x="1969" y="414"/>
                  <a:pt x="1966" y="455"/>
                  <a:pt x="1962" y="521"/>
                </a:cubicBezTo>
                <a:cubicBezTo>
                  <a:pt x="1958" y="587"/>
                  <a:pt x="1958" y="688"/>
                  <a:pt x="1948" y="751"/>
                </a:cubicBezTo>
                <a:cubicBezTo>
                  <a:pt x="1938" y="814"/>
                  <a:pt x="1919" y="862"/>
                  <a:pt x="1904" y="897"/>
                </a:cubicBezTo>
                <a:cubicBezTo>
                  <a:pt x="1889" y="932"/>
                  <a:pt x="1874" y="942"/>
                  <a:pt x="1860" y="961"/>
                </a:cubicBezTo>
                <a:cubicBezTo>
                  <a:pt x="1846" y="980"/>
                  <a:pt x="1840" y="988"/>
                  <a:pt x="1819" y="1010"/>
                </a:cubicBezTo>
                <a:cubicBezTo>
                  <a:pt x="1798" y="1032"/>
                  <a:pt x="1767" y="1081"/>
                  <a:pt x="1734" y="1095"/>
                </a:cubicBezTo>
                <a:cubicBezTo>
                  <a:pt x="1701" y="1109"/>
                  <a:pt x="1648" y="1101"/>
                  <a:pt x="1621" y="1095"/>
                </a:cubicBezTo>
                <a:cubicBezTo>
                  <a:pt x="1594" y="1089"/>
                  <a:pt x="1585" y="1071"/>
                  <a:pt x="1570" y="1057"/>
                </a:cubicBezTo>
                <a:cubicBezTo>
                  <a:pt x="1555" y="1043"/>
                  <a:pt x="1542" y="1033"/>
                  <a:pt x="1530" y="1013"/>
                </a:cubicBezTo>
                <a:cubicBezTo>
                  <a:pt x="1518" y="993"/>
                  <a:pt x="1503" y="960"/>
                  <a:pt x="1498" y="934"/>
                </a:cubicBezTo>
                <a:cubicBezTo>
                  <a:pt x="1493" y="908"/>
                  <a:pt x="1489" y="905"/>
                  <a:pt x="1501" y="859"/>
                </a:cubicBezTo>
                <a:cubicBezTo>
                  <a:pt x="1513" y="813"/>
                  <a:pt x="1540" y="714"/>
                  <a:pt x="1569" y="656"/>
                </a:cubicBezTo>
                <a:cubicBezTo>
                  <a:pt x="1598" y="598"/>
                  <a:pt x="1641" y="545"/>
                  <a:pt x="1678" y="509"/>
                </a:cubicBezTo>
                <a:cubicBezTo>
                  <a:pt x="1715" y="473"/>
                  <a:pt x="1763" y="459"/>
                  <a:pt x="1791" y="443"/>
                </a:cubicBezTo>
                <a:cubicBezTo>
                  <a:pt x="1819" y="427"/>
                  <a:pt x="1839" y="398"/>
                  <a:pt x="1848" y="415"/>
                </a:cubicBezTo>
                <a:cubicBezTo>
                  <a:pt x="1857" y="432"/>
                  <a:pt x="1847" y="515"/>
                  <a:pt x="1847" y="548"/>
                </a:cubicBezTo>
                <a:cubicBezTo>
                  <a:pt x="1847" y="581"/>
                  <a:pt x="1853" y="574"/>
                  <a:pt x="1848" y="613"/>
                </a:cubicBezTo>
                <a:cubicBezTo>
                  <a:pt x="1843" y="652"/>
                  <a:pt x="1833" y="727"/>
                  <a:pt x="1819" y="784"/>
                </a:cubicBezTo>
                <a:cubicBezTo>
                  <a:pt x="1805" y="841"/>
                  <a:pt x="1783" y="918"/>
                  <a:pt x="1763" y="954"/>
                </a:cubicBezTo>
                <a:cubicBezTo>
                  <a:pt x="1743" y="990"/>
                  <a:pt x="1718" y="992"/>
                  <a:pt x="1698" y="1001"/>
                </a:cubicBezTo>
                <a:cubicBezTo>
                  <a:pt x="1678" y="1010"/>
                  <a:pt x="1659" y="1012"/>
                  <a:pt x="1642" y="1009"/>
                </a:cubicBezTo>
                <a:cubicBezTo>
                  <a:pt x="1625" y="1006"/>
                  <a:pt x="1611" y="972"/>
                  <a:pt x="1593" y="982"/>
                </a:cubicBezTo>
                <a:cubicBezTo>
                  <a:pt x="1575" y="992"/>
                  <a:pt x="1555" y="1048"/>
                  <a:pt x="1536" y="1067"/>
                </a:cubicBezTo>
                <a:cubicBezTo>
                  <a:pt x="1517" y="1086"/>
                  <a:pt x="1498" y="1090"/>
                  <a:pt x="1479" y="1095"/>
                </a:cubicBezTo>
                <a:cubicBezTo>
                  <a:pt x="1460" y="1100"/>
                  <a:pt x="1442" y="1100"/>
                  <a:pt x="1423" y="1095"/>
                </a:cubicBezTo>
                <a:cubicBezTo>
                  <a:pt x="1404" y="1090"/>
                  <a:pt x="1387" y="1075"/>
                  <a:pt x="1366" y="1067"/>
                </a:cubicBezTo>
                <a:cubicBezTo>
                  <a:pt x="1345" y="1059"/>
                  <a:pt x="1329" y="1046"/>
                  <a:pt x="1298" y="1049"/>
                </a:cubicBezTo>
                <a:cubicBezTo>
                  <a:pt x="1267" y="1052"/>
                  <a:pt x="1213" y="1068"/>
                  <a:pt x="1182" y="1085"/>
                </a:cubicBezTo>
                <a:cubicBezTo>
                  <a:pt x="1151" y="1102"/>
                  <a:pt x="1136" y="1130"/>
                  <a:pt x="1111" y="1152"/>
                </a:cubicBezTo>
                <a:cubicBezTo>
                  <a:pt x="1086" y="1174"/>
                  <a:pt x="1062" y="1189"/>
                  <a:pt x="1034" y="1217"/>
                </a:cubicBezTo>
                <a:cubicBezTo>
                  <a:pt x="1006" y="1245"/>
                  <a:pt x="976" y="1280"/>
                  <a:pt x="941" y="1322"/>
                </a:cubicBezTo>
                <a:cubicBezTo>
                  <a:pt x="906" y="1364"/>
                  <a:pt x="862" y="1427"/>
                  <a:pt x="824" y="1469"/>
                </a:cubicBezTo>
                <a:cubicBezTo>
                  <a:pt x="786" y="1511"/>
                  <a:pt x="761" y="1540"/>
                  <a:pt x="714" y="1577"/>
                </a:cubicBezTo>
                <a:cubicBezTo>
                  <a:pt x="667" y="1614"/>
                  <a:pt x="609" y="1664"/>
                  <a:pt x="544" y="1691"/>
                </a:cubicBezTo>
                <a:cubicBezTo>
                  <a:pt x="479" y="1718"/>
                  <a:pt x="393" y="1740"/>
                  <a:pt x="322" y="1740"/>
                </a:cubicBezTo>
                <a:cubicBezTo>
                  <a:pt x="251" y="1740"/>
                  <a:pt x="166" y="1718"/>
                  <a:pt x="118" y="1691"/>
                </a:cubicBezTo>
                <a:cubicBezTo>
                  <a:pt x="70" y="1664"/>
                  <a:pt x="52" y="1624"/>
                  <a:pt x="33" y="1577"/>
                </a:cubicBezTo>
                <a:cubicBezTo>
                  <a:pt x="14" y="1530"/>
                  <a:pt x="0" y="1454"/>
                  <a:pt x="5" y="1407"/>
                </a:cubicBezTo>
                <a:cubicBezTo>
                  <a:pt x="10" y="1360"/>
                  <a:pt x="48" y="1322"/>
                  <a:pt x="62" y="1294"/>
                </a:cubicBezTo>
                <a:cubicBezTo>
                  <a:pt x="76" y="1266"/>
                  <a:pt x="95" y="1227"/>
                  <a:pt x="90" y="1237"/>
                </a:cubicBezTo>
                <a:cubicBezTo>
                  <a:pt x="85" y="1247"/>
                  <a:pt x="43" y="1315"/>
                  <a:pt x="34" y="1353"/>
                </a:cubicBezTo>
                <a:cubicBezTo>
                  <a:pt x="25" y="1391"/>
                  <a:pt x="24" y="1422"/>
                  <a:pt x="33" y="1464"/>
                </a:cubicBezTo>
                <a:cubicBezTo>
                  <a:pt x="42" y="1506"/>
                  <a:pt x="60" y="1571"/>
                  <a:pt x="90" y="1606"/>
                </a:cubicBezTo>
                <a:cubicBezTo>
                  <a:pt x="120" y="1641"/>
                  <a:pt x="176" y="1659"/>
                  <a:pt x="214" y="1673"/>
                </a:cubicBezTo>
                <a:cubicBezTo>
                  <a:pt x="252" y="1687"/>
                  <a:pt x="286" y="1687"/>
                  <a:pt x="316" y="1690"/>
                </a:cubicBezTo>
                <a:cubicBezTo>
                  <a:pt x="346" y="1693"/>
                  <a:pt x="371" y="1695"/>
                  <a:pt x="394" y="1693"/>
                </a:cubicBezTo>
                <a:cubicBezTo>
                  <a:pt x="417" y="1691"/>
                  <a:pt x="421" y="1695"/>
                  <a:pt x="454" y="1681"/>
                </a:cubicBezTo>
                <a:cubicBezTo>
                  <a:pt x="487" y="1667"/>
                  <a:pt x="550" y="1637"/>
                  <a:pt x="595" y="1609"/>
                </a:cubicBezTo>
                <a:cubicBezTo>
                  <a:pt x="640" y="1581"/>
                  <a:pt x="690" y="1539"/>
                  <a:pt x="722" y="1510"/>
                </a:cubicBezTo>
                <a:cubicBezTo>
                  <a:pt x="754" y="1481"/>
                  <a:pt x="754" y="1480"/>
                  <a:pt x="790" y="1435"/>
                </a:cubicBezTo>
                <a:cubicBezTo>
                  <a:pt x="826" y="1390"/>
                  <a:pt x="897" y="1294"/>
                  <a:pt x="941" y="1237"/>
                </a:cubicBezTo>
                <a:cubicBezTo>
                  <a:pt x="985" y="1180"/>
                  <a:pt x="1022" y="1134"/>
                  <a:pt x="1054" y="1095"/>
                </a:cubicBezTo>
                <a:cubicBezTo>
                  <a:pt x="1086" y="1056"/>
                  <a:pt x="1104" y="1026"/>
                  <a:pt x="1134" y="1001"/>
                </a:cubicBezTo>
                <a:cubicBezTo>
                  <a:pt x="1164" y="976"/>
                  <a:pt x="1210" y="958"/>
                  <a:pt x="1234" y="945"/>
                </a:cubicBezTo>
                <a:cubicBezTo>
                  <a:pt x="1258" y="932"/>
                  <a:pt x="1254" y="930"/>
                  <a:pt x="1281" y="925"/>
                </a:cubicBezTo>
                <a:cubicBezTo>
                  <a:pt x="1308" y="920"/>
                  <a:pt x="1356" y="908"/>
                  <a:pt x="1394" y="913"/>
                </a:cubicBezTo>
                <a:cubicBezTo>
                  <a:pt x="1432" y="918"/>
                  <a:pt x="1480" y="947"/>
                  <a:pt x="1508" y="954"/>
                </a:cubicBezTo>
                <a:cubicBezTo>
                  <a:pt x="1536" y="961"/>
                  <a:pt x="1550" y="963"/>
                  <a:pt x="1564" y="954"/>
                </a:cubicBezTo>
                <a:cubicBezTo>
                  <a:pt x="1578" y="945"/>
                  <a:pt x="1584" y="916"/>
                  <a:pt x="1593" y="897"/>
                </a:cubicBezTo>
                <a:cubicBezTo>
                  <a:pt x="1602" y="878"/>
                  <a:pt x="1612" y="854"/>
                  <a:pt x="1621" y="840"/>
                </a:cubicBezTo>
                <a:cubicBezTo>
                  <a:pt x="1630" y="826"/>
                  <a:pt x="1640" y="812"/>
                  <a:pt x="1649" y="812"/>
                </a:cubicBezTo>
                <a:cubicBezTo>
                  <a:pt x="1658" y="812"/>
                  <a:pt x="1664" y="831"/>
                  <a:pt x="1678" y="840"/>
                </a:cubicBezTo>
                <a:cubicBezTo>
                  <a:pt x="1692" y="849"/>
                  <a:pt x="1717" y="875"/>
                  <a:pt x="1734" y="869"/>
                </a:cubicBezTo>
                <a:cubicBezTo>
                  <a:pt x="1751" y="863"/>
                  <a:pt x="1772" y="837"/>
                  <a:pt x="1779" y="805"/>
                </a:cubicBezTo>
                <a:cubicBezTo>
                  <a:pt x="1786" y="773"/>
                  <a:pt x="1776" y="716"/>
                  <a:pt x="1779" y="677"/>
                </a:cubicBezTo>
                <a:cubicBezTo>
                  <a:pt x="1782" y="638"/>
                  <a:pt x="1787" y="607"/>
                  <a:pt x="1794" y="573"/>
                </a:cubicBezTo>
                <a:cubicBezTo>
                  <a:pt x="1801" y="539"/>
                  <a:pt x="1827" y="483"/>
                  <a:pt x="1819" y="472"/>
                </a:cubicBezTo>
                <a:cubicBezTo>
                  <a:pt x="1811" y="461"/>
                  <a:pt x="1779" y="478"/>
                  <a:pt x="1746" y="505"/>
                </a:cubicBezTo>
                <a:cubicBezTo>
                  <a:pt x="1713" y="532"/>
                  <a:pt x="1658" y="580"/>
                  <a:pt x="1623" y="636"/>
                </a:cubicBezTo>
                <a:cubicBezTo>
                  <a:pt x="1588" y="692"/>
                  <a:pt x="1548" y="780"/>
                  <a:pt x="1536" y="840"/>
                </a:cubicBezTo>
                <a:cubicBezTo>
                  <a:pt x="1524" y="900"/>
                  <a:pt x="1531" y="959"/>
                  <a:pt x="1550" y="997"/>
                </a:cubicBezTo>
                <a:cubicBezTo>
                  <a:pt x="1569" y="1035"/>
                  <a:pt x="1609" y="1069"/>
                  <a:pt x="1649" y="1067"/>
                </a:cubicBezTo>
                <a:cubicBezTo>
                  <a:pt x="1689" y="1065"/>
                  <a:pt x="1751" y="1023"/>
                  <a:pt x="1791" y="982"/>
                </a:cubicBezTo>
                <a:cubicBezTo>
                  <a:pt x="1831" y="941"/>
                  <a:pt x="1866" y="891"/>
                  <a:pt x="1888" y="819"/>
                </a:cubicBezTo>
                <a:cubicBezTo>
                  <a:pt x="1910" y="747"/>
                  <a:pt x="1915" y="621"/>
                  <a:pt x="1921" y="548"/>
                </a:cubicBezTo>
                <a:cubicBezTo>
                  <a:pt x="1927" y="475"/>
                  <a:pt x="1920" y="422"/>
                  <a:pt x="1922" y="381"/>
                </a:cubicBezTo>
                <a:cubicBezTo>
                  <a:pt x="1924" y="340"/>
                  <a:pt x="1930" y="330"/>
                  <a:pt x="1933" y="302"/>
                </a:cubicBezTo>
                <a:cubicBezTo>
                  <a:pt x="1936" y="274"/>
                  <a:pt x="1947" y="208"/>
                  <a:pt x="1938" y="213"/>
                </a:cubicBezTo>
                <a:cubicBezTo>
                  <a:pt x="1929" y="218"/>
                  <a:pt x="1891" y="306"/>
                  <a:pt x="1876" y="330"/>
                </a:cubicBezTo>
                <a:cubicBezTo>
                  <a:pt x="1861" y="354"/>
                  <a:pt x="1861" y="355"/>
                  <a:pt x="1848" y="358"/>
                </a:cubicBezTo>
                <a:cubicBezTo>
                  <a:pt x="1835" y="361"/>
                  <a:pt x="1811" y="346"/>
                  <a:pt x="1797" y="346"/>
                </a:cubicBezTo>
                <a:cubicBezTo>
                  <a:pt x="1783" y="346"/>
                  <a:pt x="1770" y="356"/>
                  <a:pt x="1763" y="358"/>
                </a:cubicBezTo>
                <a:close/>
              </a:path>
            </a:pathLst>
          </a:cu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r" rtl="1">
              <a:defRPr/>
            </a:pPr>
            <a:endParaRPr lang="fa-IR">
              <a:solidFill>
                <a:prstClr val="black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078" name="Freeform 6"/>
          <p:cNvSpPr>
            <a:spLocks/>
          </p:cNvSpPr>
          <p:nvPr/>
        </p:nvSpPr>
        <p:spPr bwMode="ltGray">
          <a:xfrm>
            <a:off x="5380038" y="1254127"/>
            <a:ext cx="100012" cy="295275"/>
          </a:xfrm>
          <a:custGeom>
            <a:avLst/>
            <a:gdLst>
              <a:gd name="T0" fmla="*/ 2147483647 w 63"/>
              <a:gd name="T1" fmla="*/ 2147483647 h 186"/>
              <a:gd name="T2" fmla="*/ 2147483647 w 63"/>
              <a:gd name="T3" fmla="*/ 2147483647 h 186"/>
              <a:gd name="T4" fmla="*/ 2147483647 w 63"/>
              <a:gd name="T5" fmla="*/ 2147483647 h 186"/>
              <a:gd name="T6" fmla="*/ 2147483647 w 63"/>
              <a:gd name="T7" fmla="*/ 2147483647 h 186"/>
              <a:gd name="T8" fmla="*/ 2147483647 w 63"/>
              <a:gd name="T9" fmla="*/ 2147483647 h 186"/>
              <a:gd name="T10" fmla="*/ 2147483647 w 63"/>
              <a:gd name="T11" fmla="*/ 2147483647 h 186"/>
              <a:gd name="T12" fmla="*/ 2147483647 w 63"/>
              <a:gd name="T13" fmla="*/ 2147483647 h 18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3"/>
              <a:gd name="T22" fmla="*/ 0 h 186"/>
              <a:gd name="T23" fmla="*/ 63 w 63"/>
              <a:gd name="T24" fmla="*/ 186 h 18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3" h="186">
                <a:moveTo>
                  <a:pt x="58" y="9"/>
                </a:moveTo>
                <a:cubicBezTo>
                  <a:pt x="53" y="0"/>
                  <a:pt x="37" y="18"/>
                  <a:pt x="30" y="38"/>
                </a:cubicBezTo>
                <a:cubicBezTo>
                  <a:pt x="23" y="58"/>
                  <a:pt x="23" y="107"/>
                  <a:pt x="19" y="131"/>
                </a:cubicBezTo>
                <a:cubicBezTo>
                  <a:pt x="15" y="155"/>
                  <a:pt x="0" y="182"/>
                  <a:pt x="3" y="184"/>
                </a:cubicBezTo>
                <a:cubicBezTo>
                  <a:pt x="6" y="186"/>
                  <a:pt x="27" y="161"/>
                  <a:pt x="36" y="146"/>
                </a:cubicBezTo>
                <a:cubicBezTo>
                  <a:pt x="45" y="131"/>
                  <a:pt x="54" y="117"/>
                  <a:pt x="58" y="94"/>
                </a:cubicBezTo>
                <a:cubicBezTo>
                  <a:pt x="62" y="71"/>
                  <a:pt x="63" y="18"/>
                  <a:pt x="58" y="9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Freeform 7"/>
          <p:cNvSpPr>
            <a:spLocks/>
          </p:cNvSpPr>
          <p:nvPr/>
        </p:nvSpPr>
        <p:spPr bwMode="ltGray">
          <a:xfrm>
            <a:off x="5334002" y="1581150"/>
            <a:ext cx="182563" cy="228600"/>
          </a:xfrm>
          <a:custGeom>
            <a:avLst/>
            <a:gdLst>
              <a:gd name="T0" fmla="*/ 2147483647 w 115"/>
              <a:gd name="T1" fmla="*/ 2147483647 h 144"/>
              <a:gd name="T2" fmla="*/ 2147483647 w 115"/>
              <a:gd name="T3" fmla="*/ 2147483647 h 144"/>
              <a:gd name="T4" fmla="*/ 2147483647 w 115"/>
              <a:gd name="T5" fmla="*/ 2147483647 h 144"/>
              <a:gd name="T6" fmla="*/ 2147483647 w 115"/>
              <a:gd name="T7" fmla="*/ 2147483647 h 144"/>
              <a:gd name="T8" fmla="*/ 2147483647 w 115"/>
              <a:gd name="T9" fmla="*/ 2147483647 h 144"/>
              <a:gd name="T10" fmla="*/ 2147483647 w 115"/>
              <a:gd name="T11" fmla="*/ 2147483647 h 144"/>
              <a:gd name="T12" fmla="*/ 2147483647 w 115"/>
              <a:gd name="T13" fmla="*/ 2147483647 h 144"/>
              <a:gd name="T14" fmla="*/ 2147483647 w 115"/>
              <a:gd name="T15" fmla="*/ 2147483647 h 144"/>
              <a:gd name="T16" fmla="*/ 2147483647 w 115"/>
              <a:gd name="T17" fmla="*/ 2147483647 h 144"/>
              <a:gd name="T18" fmla="*/ 2147483647 w 115"/>
              <a:gd name="T19" fmla="*/ 2147483647 h 144"/>
              <a:gd name="T20" fmla="*/ 2147483647 w 115"/>
              <a:gd name="T21" fmla="*/ 2147483647 h 144"/>
              <a:gd name="T22" fmla="*/ 2147483647 w 115"/>
              <a:gd name="T23" fmla="*/ 2147483647 h 144"/>
              <a:gd name="T24" fmla="*/ 2147483647 w 115"/>
              <a:gd name="T25" fmla="*/ 2147483647 h 144"/>
              <a:gd name="T26" fmla="*/ 2147483647 w 115"/>
              <a:gd name="T27" fmla="*/ 2147483647 h 144"/>
              <a:gd name="T28" fmla="*/ 2147483647 w 115"/>
              <a:gd name="T29" fmla="*/ 2147483647 h 144"/>
              <a:gd name="T30" fmla="*/ 2147483647 w 115"/>
              <a:gd name="T31" fmla="*/ 2147483647 h 14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5"/>
              <a:gd name="T49" fmla="*/ 0 h 144"/>
              <a:gd name="T50" fmla="*/ 115 w 115"/>
              <a:gd name="T51" fmla="*/ 144 h 14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5" h="144">
                <a:moveTo>
                  <a:pt x="87" y="2"/>
                </a:moveTo>
                <a:cubicBezTo>
                  <a:pt x="83" y="0"/>
                  <a:pt x="92" y="33"/>
                  <a:pt x="92" y="45"/>
                </a:cubicBezTo>
                <a:cubicBezTo>
                  <a:pt x="92" y="57"/>
                  <a:pt x="91" y="69"/>
                  <a:pt x="86" y="74"/>
                </a:cubicBezTo>
                <a:cubicBezTo>
                  <a:pt x="81" y="79"/>
                  <a:pt x="67" y="72"/>
                  <a:pt x="60" y="75"/>
                </a:cubicBezTo>
                <a:cubicBezTo>
                  <a:pt x="53" y="78"/>
                  <a:pt x="47" y="88"/>
                  <a:pt x="42" y="95"/>
                </a:cubicBezTo>
                <a:cubicBezTo>
                  <a:pt x="37" y="102"/>
                  <a:pt x="34" y="116"/>
                  <a:pt x="30" y="115"/>
                </a:cubicBezTo>
                <a:cubicBezTo>
                  <a:pt x="26" y="114"/>
                  <a:pt x="16" y="97"/>
                  <a:pt x="15" y="86"/>
                </a:cubicBezTo>
                <a:cubicBezTo>
                  <a:pt x="14" y="75"/>
                  <a:pt x="23" y="51"/>
                  <a:pt x="21" y="51"/>
                </a:cubicBezTo>
                <a:cubicBezTo>
                  <a:pt x="19" y="51"/>
                  <a:pt x="4" y="75"/>
                  <a:pt x="2" y="87"/>
                </a:cubicBezTo>
                <a:cubicBezTo>
                  <a:pt x="0" y="99"/>
                  <a:pt x="3" y="117"/>
                  <a:pt x="8" y="126"/>
                </a:cubicBezTo>
                <a:cubicBezTo>
                  <a:pt x="13" y="135"/>
                  <a:pt x="23" y="144"/>
                  <a:pt x="30" y="143"/>
                </a:cubicBezTo>
                <a:cubicBezTo>
                  <a:pt x="37" y="142"/>
                  <a:pt x="45" y="125"/>
                  <a:pt x="51" y="117"/>
                </a:cubicBezTo>
                <a:cubicBezTo>
                  <a:pt x="57" y="109"/>
                  <a:pt x="60" y="95"/>
                  <a:pt x="66" y="95"/>
                </a:cubicBezTo>
                <a:cubicBezTo>
                  <a:pt x="72" y="95"/>
                  <a:pt x="79" y="121"/>
                  <a:pt x="87" y="115"/>
                </a:cubicBezTo>
                <a:cubicBezTo>
                  <a:pt x="95" y="109"/>
                  <a:pt x="115" y="77"/>
                  <a:pt x="115" y="58"/>
                </a:cubicBezTo>
                <a:cubicBezTo>
                  <a:pt x="115" y="39"/>
                  <a:pt x="92" y="4"/>
                  <a:pt x="87" y="2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Freeform 8"/>
          <p:cNvSpPr>
            <a:spLocks/>
          </p:cNvSpPr>
          <p:nvPr/>
        </p:nvSpPr>
        <p:spPr bwMode="ltGray">
          <a:xfrm>
            <a:off x="3824288" y="925513"/>
            <a:ext cx="1377950" cy="1974850"/>
          </a:xfrm>
          <a:custGeom>
            <a:avLst/>
            <a:gdLst>
              <a:gd name="T0" fmla="*/ 2147483647 w 868"/>
              <a:gd name="T1" fmla="*/ 2147483647 h 1244"/>
              <a:gd name="T2" fmla="*/ 2147483647 w 868"/>
              <a:gd name="T3" fmla="*/ 2147483647 h 1244"/>
              <a:gd name="T4" fmla="*/ 2147483647 w 868"/>
              <a:gd name="T5" fmla="*/ 2147483647 h 1244"/>
              <a:gd name="T6" fmla="*/ 2147483647 w 868"/>
              <a:gd name="T7" fmla="*/ 2147483647 h 1244"/>
              <a:gd name="T8" fmla="*/ 2147483647 w 868"/>
              <a:gd name="T9" fmla="*/ 2147483647 h 1244"/>
              <a:gd name="T10" fmla="*/ 2147483647 w 868"/>
              <a:gd name="T11" fmla="*/ 2147483647 h 1244"/>
              <a:gd name="T12" fmla="*/ 2147483647 w 868"/>
              <a:gd name="T13" fmla="*/ 2147483647 h 1244"/>
              <a:gd name="T14" fmla="*/ 2147483647 w 868"/>
              <a:gd name="T15" fmla="*/ 2147483647 h 1244"/>
              <a:gd name="T16" fmla="*/ 2147483647 w 868"/>
              <a:gd name="T17" fmla="*/ 2147483647 h 1244"/>
              <a:gd name="T18" fmla="*/ 2147483647 w 868"/>
              <a:gd name="T19" fmla="*/ 2147483647 h 1244"/>
              <a:gd name="T20" fmla="*/ 2147483647 w 868"/>
              <a:gd name="T21" fmla="*/ 2147483647 h 1244"/>
              <a:gd name="T22" fmla="*/ 2147483647 w 868"/>
              <a:gd name="T23" fmla="*/ 2147483647 h 1244"/>
              <a:gd name="T24" fmla="*/ 2147483647 w 868"/>
              <a:gd name="T25" fmla="*/ 2147483647 h 1244"/>
              <a:gd name="T26" fmla="*/ 2147483647 w 868"/>
              <a:gd name="T27" fmla="*/ 2147483647 h 1244"/>
              <a:gd name="T28" fmla="*/ 2147483647 w 868"/>
              <a:gd name="T29" fmla="*/ 2147483647 h 1244"/>
              <a:gd name="T30" fmla="*/ 2147483647 w 868"/>
              <a:gd name="T31" fmla="*/ 2147483647 h 1244"/>
              <a:gd name="T32" fmla="*/ 2147483647 w 868"/>
              <a:gd name="T33" fmla="*/ 2147483647 h 1244"/>
              <a:gd name="T34" fmla="*/ 2147483647 w 868"/>
              <a:gd name="T35" fmla="*/ 2147483647 h 1244"/>
              <a:gd name="T36" fmla="*/ 2147483647 w 868"/>
              <a:gd name="T37" fmla="*/ 2147483647 h 1244"/>
              <a:gd name="T38" fmla="*/ 2147483647 w 868"/>
              <a:gd name="T39" fmla="*/ 2147483647 h 1244"/>
              <a:gd name="T40" fmla="*/ 2147483647 w 868"/>
              <a:gd name="T41" fmla="*/ 2147483647 h 1244"/>
              <a:gd name="T42" fmla="*/ 2147483647 w 868"/>
              <a:gd name="T43" fmla="*/ 2147483647 h 1244"/>
              <a:gd name="T44" fmla="*/ 2147483647 w 868"/>
              <a:gd name="T45" fmla="*/ 2147483647 h 1244"/>
              <a:gd name="T46" fmla="*/ 2147483647 w 868"/>
              <a:gd name="T47" fmla="*/ 2147483647 h 1244"/>
              <a:gd name="T48" fmla="*/ 2147483647 w 868"/>
              <a:gd name="T49" fmla="*/ 2147483647 h 1244"/>
              <a:gd name="T50" fmla="*/ 2147483647 w 868"/>
              <a:gd name="T51" fmla="*/ 2147483647 h 1244"/>
              <a:gd name="T52" fmla="*/ 2147483647 w 868"/>
              <a:gd name="T53" fmla="*/ 2147483647 h 1244"/>
              <a:gd name="T54" fmla="*/ 2147483647 w 868"/>
              <a:gd name="T55" fmla="*/ 2147483647 h 1244"/>
              <a:gd name="T56" fmla="*/ 2147483647 w 868"/>
              <a:gd name="T57" fmla="*/ 2147483647 h 1244"/>
              <a:gd name="T58" fmla="*/ 2147483647 w 868"/>
              <a:gd name="T59" fmla="*/ 2147483647 h 1244"/>
              <a:gd name="T60" fmla="*/ 2147483647 w 868"/>
              <a:gd name="T61" fmla="*/ 2147483647 h 1244"/>
              <a:gd name="T62" fmla="*/ 2147483647 w 868"/>
              <a:gd name="T63" fmla="*/ 2147483647 h 1244"/>
              <a:gd name="T64" fmla="*/ 2147483647 w 868"/>
              <a:gd name="T65" fmla="*/ 2147483647 h 1244"/>
              <a:gd name="T66" fmla="*/ 2147483647 w 868"/>
              <a:gd name="T67" fmla="*/ 2147483647 h 1244"/>
              <a:gd name="T68" fmla="*/ 2147483647 w 868"/>
              <a:gd name="T69" fmla="*/ 2147483647 h 1244"/>
              <a:gd name="T70" fmla="*/ 2147483647 w 868"/>
              <a:gd name="T71" fmla="*/ 2147483647 h 1244"/>
              <a:gd name="T72" fmla="*/ 2147483647 w 868"/>
              <a:gd name="T73" fmla="*/ 2147483647 h 1244"/>
              <a:gd name="T74" fmla="*/ 2147483647 w 868"/>
              <a:gd name="T75" fmla="*/ 2147483647 h 1244"/>
              <a:gd name="T76" fmla="*/ 2147483647 w 868"/>
              <a:gd name="T77" fmla="*/ 2147483647 h 1244"/>
              <a:gd name="T78" fmla="*/ 2147483647 w 868"/>
              <a:gd name="T79" fmla="*/ 2147483647 h 1244"/>
              <a:gd name="T80" fmla="*/ 2147483647 w 868"/>
              <a:gd name="T81" fmla="*/ 2147483647 h 1244"/>
              <a:gd name="T82" fmla="*/ 2147483647 w 868"/>
              <a:gd name="T83" fmla="*/ 2147483647 h 1244"/>
              <a:gd name="T84" fmla="*/ 2147483647 w 868"/>
              <a:gd name="T85" fmla="*/ 2147483647 h 1244"/>
              <a:gd name="T86" fmla="*/ 2147483647 w 868"/>
              <a:gd name="T87" fmla="*/ 2147483647 h 1244"/>
              <a:gd name="T88" fmla="*/ 2147483647 w 868"/>
              <a:gd name="T89" fmla="*/ 2147483647 h 1244"/>
              <a:gd name="T90" fmla="*/ 2147483647 w 868"/>
              <a:gd name="T91" fmla="*/ 2147483647 h 1244"/>
              <a:gd name="T92" fmla="*/ 2147483647 w 868"/>
              <a:gd name="T93" fmla="*/ 2147483647 h 1244"/>
              <a:gd name="T94" fmla="*/ 2147483647 w 868"/>
              <a:gd name="T95" fmla="*/ 2147483647 h 1244"/>
              <a:gd name="T96" fmla="*/ 2147483647 w 868"/>
              <a:gd name="T97" fmla="*/ 2147483647 h 1244"/>
              <a:gd name="T98" fmla="*/ 2147483647 w 868"/>
              <a:gd name="T99" fmla="*/ 2147483647 h 1244"/>
              <a:gd name="T100" fmla="*/ 2147483647 w 868"/>
              <a:gd name="T101" fmla="*/ 2147483647 h 1244"/>
              <a:gd name="T102" fmla="*/ 2147483647 w 868"/>
              <a:gd name="T103" fmla="*/ 2147483647 h 1244"/>
              <a:gd name="T104" fmla="*/ 2147483647 w 868"/>
              <a:gd name="T105" fmla="*/ 2147483647 h 1244"/>
              <a:gd name="T106" fmla="*/ 2147483647 w 868"/>
              <a:gd name="T107" fmla="*/ 2147483647 h 1244"/>
              <a:gd name="T108" fmla="*/ 2147483647 w 868"/>
              <a:gd name="T109" fmla="*/ 2147483647 h 1244"/>
              <a:gd name="T110" fmla="*/ 2147483647 w 868"/>
              <a:gd name="T111" fmla="*/ 2147483647 h 1244"/>
              <a:gd name="T112" fmla="*/ 2147483647 w 868"/>
              <a:gd name="T113" fmla="*/ 2147483647 h 1244"/>
              <a:gd name="T114" fmla="*/ 2147483647 w 868"/>
              <a:gd name="T115" fmla="*/ 2147483647 h 124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868"/>
              <a:gd name="T175" fmla="*/ 0 h 1244"/>
              <a:gd name="T176" fmla="*/ 868 w 868"/>
              <a:gd name="T177" fmla="*/ 1244 h 1244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868" h="1244">
                <a:moveTo>
                  <a:pt x="556" y="415"/>
                </a:moveTo>
                <a:cubicBezTo>
                  <a:pt x="551" y="410"/>
                  <a:pt x="637" y="357"/>
                  <a:pt x="669" y="330"/>
                </a:cubicBezTo>
                <a:cubicBezTo>
                  <a:pt x="701" y="303"/>
                  <a:pt x="727" y="286"/>
                  <a:pt x="751" y="253"/>
                </a:cubicBezTo>
                <a:cubicBezTo>
                  <a:pt x="775" y="220"/>
                  <a:pt x="796" y="165"/>
                  <a:pt x="811" y="131"/>
                </a:cubicBezTo>
                <a:cubicBezTo>
                  <a:pt x="826" y="97"/>
                  <a:pt x="831" y="65"/>
                  <a:pt x="840" y="46"/>
                </a:cubicBezTo>
                <a:cubicBezTo>
                  <a:pt x="849" y="27"/>
                  <a:pt x="868" y="0"/>
                  <a:pt x="868" y="18"/>
                </a:cubicBezTo>
                <a:cubicBezTo>
                  <a:pt x="868" y="36"/>
                  <a:pt x="848" y="100"/>
                  <a:pt x="843" y="157"/>
                </a:cubicBezTo>
                <a:cubicBezTo>
                  <a:pt x="838" y="214"/>
                  <a:pt x="845" y="292"/>
                  <a:pt x="840" y="358"/>
                </a:cubicBezTo>
                <a:cubicBezTo>
                  <a:pt x="835" y="424"/>
                  <a:pt x="830" y="485"/>
                  <a:pt x="811" y="556"/>
                </a:cubicBezTo>
                <a:cubicBezTo>
                  <a:pt x="792" y="627"/>
                  <a:pt x="758" y="726"/>
                  <a:pt x="726" y="783"/>
                </a:cubicBezTo>
                <a:cubicBezTo>
                  <a:pt x="694" y="840"/>
                  <a:pt x="641" y="877"/>
                  <a:pt x="621" y="898"/>
                </a:cubicBezTo>
                <a:cubicBezTo>
                  <a:pt x="601" y="919"/>
                  <a:pt x="611" y="905"/>
                  <a:pt x="605" y="907"/>
                </a:cubicBezTo>
                <a:cubicBezTo>
                  <a:pt x="599" y="909"/>
                  <a:pt x="598" y="912"/>
                  <a:pt x="587" y="909"/>
                </a:cubicBezTo>
                <a:cubicBezTo>
                  <a:pt x="576" y="906"/>
                  <a:pt x="555" y="899"/>
                  <a:pt x="540" y="890"/>
                </a:cubicBezTo>
                <a:cubicBezTo>
                  <a:pt x="525" y="881"/>
                  <a:pt x="511" y="872"/>
                  <a:pt x="495" y="856"/>
                </a:cubicBezTo>
                <a:cubicBezTo>
                  <a:pt x="479" y="840"/>
                  <a:pt x="457" y="807"/>
                  <a:pt x="447" y="793"/>
                </a:cubicBezTo>
                <a:cubicBezTo>
                  <a:pt x="437" y="779"/>
                  <a:pt x="440" y="781"/>
                  <a:pt x="437" y="772"/>
                </a:cubicBezTo>
                <a:cubicBezTo>
                  <a:pt x="434" y="763"/>
                  <a:pt x="429" y="775"/>
                  <a:pt x="430" y="738"/>
                </a:cubicBezTo>
                <a:cubicBezTo>
                  <a:pt x="431" y="701"/>
                  <a:pt x="428" y="612"/>
                  <a:pt x="444" y="549"/>
                </a:cubicBezTo>
                <a:cubicBezTo>
                  <a:pt x="460" y="486"/>
                  <a:pt x="505" y="409"/>
                  <a:pt x="528" y="358"/>
                </a:cubicBezTo>
                <a:cubicBezTo>
                  <a:pt x="551" y="307"/>
                  <a:pt x="556" y="283"/>
                  <a:pt x="584" y="245"/>
                </a:cubicBezTo>
                <a:cubicBezTo>
                  <a:pt x="612" y="207"/>
                  <a:pt x="683" y="102"/>
                  <a:pt x="698" y="131"/>
                </a:cubicBezTo>
                <a:cubicBezTo>
                  <a:pt x="713" y="160"/>
                  <a:pt x="680" y="345"/>
                  <a:pt x="675" y="421"/>
                </a:cubicBezTo>
                <a:cubicBezTo>
                  <a:pt x="670" y="497"/>
                  <a:pt x="679" y="529"/>
                  <a:pt x="669" y="585"/>
                </a:cubicBezTo>
                <a:cubicBezTo>
                  <a:pt x="659" y="641"/>
                  <a:pt x="627" y="721"/>
                  <a:pt x="613" y="759"/>
                </a:cubicBezTo>
                <a:cubicBezTo>
                  <a:pt x="599" y="797"/>
                  <a:pt x="592" y="799"/>
                  <a:pt x="584" y="812"/>
                </a:cubicBezTo>
                <a:cubicBezTo>
                  <a:pt x="576" y="825"/>
                  <a:pt x="589" y="819"/>
                  <a:pt x="566" y="840"/>
                </a:cubicBezTo>
                <a:cubicBezTo>
                  <a:pt x="543" y="861"/>
                  <a:pt x="480" y="913"/>
                  <a:pt x="447" y="937"/>
                </a:cubicBezTo>
                <a:cubicBezTo>
                  <a:pt x="414" y="961"/>
                  <a:pt x="391" y="955"/>
                  <a:pt x="367" y="981"/>
                </a:cubicBezTo>
                <a:cubicBezTo>
                  <a:pt x="343" y="1007"/>
                  <a:pt x="326" y="1060"/>
                  <a:pt x="301" y="1095"/>
                </a:cubicBezTo>
                <a:cubicBezTo>
                  <a:pt x="276" y="1130"/>
                  <a:pt x="247" y="1165"/>
                  <a:pt x="219" y="1189"/>
                </a:cubicBezTo>
                <a:cubicBezTo>
                  <a:pt x="191" y="1213"/>
                  <a:pt x="166" y="1230"/>
                  <a:pt x="131" y="1237"/>
                </a:cubicBezTo>
                <a:cubicBezTo>
                  <a:pt x="96" y="1244"/>
                  <a:pt x="22" y="1235"/>
                  <a:pt x="11" y="1229"/>
                </a:cubicBezTo>
                <a:cubicBezTo>
                  <a:pt x="0" y="1223"/>
                  <a:pt x="39" y="1214"/>
                  <a:pt x="64" y="1199"/>
                </a:cubicBezTo>
                <a:cubicBezTo>
                  <a:pt x="89" y="1184"/>
                  <a:pt x="124" y="1172"/>
                  <a:pt x="159" y="1141"/>
                </a:cubicBezTo>
                <a:cubicBezTo>
                  <a:pt x="194" y="1110"/>
                  <a:pt x="237" y="1051"/>
                  <a:pt x="273" y="1010"/>
                </a:cubicBezTo>
                <a:cubicBezTo>
                  <a:pt x="309" y="969"/>
                  <a:pt x="341" y="924"/>
                  <a:pt x="375" y="893"/>
                </a:cubicBezTo>
                <a:cubicBezTo>
                  <a:pt x="409" y="862"/>
                  <a:pt x="449" y="840"/>
                  <a:pt x="475" y="825"/>
                </a:cubicBezTo>
                <a:cubicBezTo>
                  <a:pt x="501" y="810"/>
                  <a:pt x="510" y="825"/>
                  <a:pt x="531" y="805"/>
                </a:cubicBezTo>
                <a:cubicBezTo>
                  <a:pt x="552" y="785"/>
                  <a:pt x="583" y="756"/>
                  <a:pt x="600" y="705"/>
                </a:cubicBezTo>
                <a:cubicBezTo>
                  <a:pt x="617" y="654"/>
                  <a:pt x="624" y="559"/>
                  <a:pt x="631" y="501"/>
                </a:cubicBezTo>
                <a:cubicBezTo>
                  <a:pt x="638" y="443"/>
                  <a:pt x="636" y="402"/>
                  <a:pt x="641" y="358"/>
                </a:cubicBezTo>
                <a:cubicBezTo>
                  <a:pt x="646" y="314"/>
                  <a:pt x="663" y="254"/>
                  <a:pt x="659" y="237"/>
                </a:cubicBezTo>
                <a:cubicBezTo>
                  <a:pt x="655" y="220"/>
                  <a:pt x="643" y="219"/>
                  <a:pt x="619" y="257"/>
                </a:cubicBezTo>
                <a:cubicBezTo>
                  <a:pt x="595" y="295"/>
                  <a:pt x="537" y="403"/>
                  <a:pt x="512" y="467"/>
                </a:cubicBezTo>
                <a:cubicBezTo>
                  <a:pt x="487" y="531"/>
                  <a:pt x="477" y="589"/>
                  <a:pt x="471" y="641"/>
                </a:cubicBezTo>
                <a:cubicBezTo>
                  <a:pt x="465" y="693"/>
                  <a:pt x="473" y="743"/>
                  <a:pt x="479" y="777"/>
                </a:cubicBezTo>
                <a:cubicBezTo>
                  <a:pt x="485" y="811"/>
                  <a:pt x="501" y="835"/>
                  <a:pt x="507" y="848"/>
                </a:cubicBezTo>
                <a:cubicBezTo>
                  <a:pt x="513" y="861"/>
                  <a:pt x="514" y="855"/>
                  <a:pt x="518" y="856"/>
                </a:cubicBezTo>
                <a:cubicBezTo>
                  <a:pt x="522" y="857"/>
                  <a:pt x="512" y="861"/>
                  <a:pt x="532" y="854"/>
                </a:cubicBezTo>
                <a:cubicBezTo>
                  <a:pt x="552" y="847"/>
                  <a:pt x="609" y="843"/>
                  <a:pt x="641" y="812"/>
                </a:cubicBezTo>
                <a:cubicBezTo>
                  <a:pt x="673" y="781"/>
                  <a:pt x="702" y="722"/>
                  <a:pt x="726" y="670"/>
                </a:cubicBezTo>
                <a:cubicBezTo>
                  <a:pt x="750" y="618"/>
                  <a:pt x="772" y="557"/>
                  <a:pt x="783" y="500"/>
                </a:cubicBezTo>
                <a:cubicBezTo>
                  <a:pt x="794" y="443"/>
                  <a:pt x="790" y="367"/>
                  <a:pt x="791" y="325"/>
                </a:cubicBezTo>
                <a:cubicBezTo>
                  <a:pt x="792" y="283"/>
                  <a:pt x="794" y="249"/>
                  <a:pt x="787" y="249"/>
                </a:cubicBezTo>
                <a:cubicBezTo>
                  <a:pt x="780" y="249"/>
                  <a:pt x="761" y="307"/>
                  <a:pt x="747" y="325"/>
                </a:cubicBezTo>
                <a:cubicBezTo>
                  <a:pt x="733" y="343"/>
                  <a:pt x="735" y="342"/>
                  <a:pt x="703" y="357"/>
                </a:cubicBezTo>
                <a:cubicBezTo>
                  <a:pt x="671" y="372"/>
                  <a:pt x="587" y="403"/>
                  <a:pt x="556" y="415"/>
                </a:cubicBez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r" rtl="1">
              <a:defRPr/>
            </a:pPr>
            <a:endParaRPr lang="fa-IR">
              <a:solidFill>
                <a:prstClr val="black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081" name="Freeform 9"/>
          <p:cNvSpPr>
            <a:spLocks/>
          </p:cNvSpPr>
          <p:nvPr/>
        </p:nvSpPr>
        <p:spPr bwMode="ltGray">
          <a:xfrm>
            <a:off x="1289050" y="1755777"/>
            <a:ext cx="3252788" cy="4760913"/>
          </a:xfrm>
          <a:custGeom>
            <a:avLst/>
            <a:gdLst>
              <a:gd name="T0" fmla="*/ 2147483647 w 2049"/>
              <a:gd name="T1" fmla="*/ 2147483647 h 2999"/>
              <a:gd name="T2" fmla="*/ 2147483647 w 2049"/>
              <a:gd name="T3" fmla="*/ 2147483647 h 2999"/>
              <a:gd name="T4" fmla="*/ 2147483647 w 2049"/>
              <a:gd name="T5" fmla="*/ 2147483647 h 2999"/>
              <a:gd name="T6" fmla="*/ 2147483647 w 2049"/>
              <a:gd name="T7" fmla="*/ 2147483647 h 2999"/>
              <a:gd name="T8" fmla="*/ 2147483647 w 2049"/>
              <a:gd name="T9" fmla="*/ 2147483647 h 2999"/>
              <a:gd name="T10" fmla="*/ 2147483647 w 2049"/>
              <a:gd name="T11" fmla="*/ 2147483647 h 2999"/>
              <a:gd name="T12" fmla="*/ 2147483647 w 2049"/>
              <a:gd name="T13" fmla="*/ 2147483647 h 2999"/>
              <a:gd name="T14" fmla="*/ 2147483647 w 2049"/>
              <a:gd name="T15" fmla="*/ 2147483647 h 2999"/>
              <a:gd name="T16" fmla="*/ 2147483647 w 2049"/>
              <a:gd name="T17" fmla="*/ 2147483647 h 2999"/>
              <a:gd name="T18" fmla="*/ 2147483647 w 2049"/>
              <a:gd name="T19" fmla="*/ 2147483647 h 2999"/>
              <a:gd name="T20" fmla="*/ 2147483647 w 2049"/>
              <a:gd name="T21" fmla="*/ 2147483647 h 2999"/>
              <a:gd name="T22" fmla="*/ 2147483647 w 2049"/>
              <a:gd name="T23" fmla="*/ 2147483647 h 2999"/>
              <a:gd name="T24" fmla="*/ 2147483647 w 2049"/>
              <a:gd name="T25" fmla="*/ 2147483647 h 2999"/>
              <a:gd name="T26" fmla="*/ 2147483647 w 2049"/>
              <a:gd name="T27" fmla="*/ 2147483647 h 2999"/>
              <a:gd name="T28" fmla="*/ 2147483647 w 2049"/>
              <a:gd name="T29" fmla="*/ 2147483647 h 2999"/>
              <a:gd name="T30" fmla="*/ 2147483647 w 2049"/>
              <a:gd name="T31" fmla="*/ 2147483647 h 2999"/>
              <a:gd name="T32" fmla="*/ 2147483647 w 2049"/>
              <a:gd name="T33" fmla="*/ 2147483647 h 2999"/>
              <a:gd name="T34" fmla="*/ 2147483647 w 2049"/>
              <a:gd name="T35" fmla="*/ 2147483647 h 2999"/>
              <a:gd name="T36" fmla="*/ 2147483647 w 2049"/>
              <a:gd name="T37" fmla="*/ 2147483647 h 2999"/>
              <a:gd name="T38" fmla="*/ 2147483647 w 2049"/>
              <a:gd name="T39" fmla="*/ 2147483647 h 2999"/>
              <a:gd name="T40" fmla="*/ 2147483647 w 2049"/>
              <a:gd name="T41" fmla="*/ 2147483647 h 2999"/>
              <a:gd name="T42" fmla="*/ 2147483647 w 2049"/>
              <a:gd name="T43" fmla="*/ 2147483647 h 2999"/>
              <a:gd name="T44" fmla="*/ 2147483647 w 2049"/>
              <a:gd name="T45" fmla="*/ 2147483647 h 2999"/>
              <a:gd name="T46" fmla="*/ 2147483647 w 2049"/>
              <a:gd name="T47" fmla="*/ 2147483647 h 2999"/>
              <a:gd name="T48" fmla="*/ 2147483647 w 2049"/>
              <a:gd name="T49" fmla="*/ 2147483647 h 2999"/>
              <a:gd name="T50" fmla="*/ 2147483647 w 2049"/>
              <a:gd name="T51" fmla="*/ 2147483647 h 2999"/>
              <a:gd name="T52" fmla="*/ 2147483647 w 2049"/>
              <a:gd name="T53" fmla="*/ 2147483647 h 2999"/>
              <a:gd name="T54" fmla="*/ 2147483647 w 2049"/>
              <a:gd name="T55" fmla="*/ 2147483647 h 2999"/>
              <a:gd name="T56" fmla="*/ 2147483647 w 2049"/>
              <a:gd name="T57" fmla="*/ 2147483647 h 2999"/>
              <a:gd name="T58" fmla="*/ 2147483647 w 2049"/>
              <a:gd name="T59" fmla="*/ 2147483647 h 2999"/>
              <a:gd name="T60" fmla="*/ 2147483647 w 2049"/>
              <a:gd name="T61" fmla="*/ 2147483647 h 2999"/>
              <a:gd name="T62" fmla="*/ 2147483647 w 2049"/>
              <a:gd name="T63" fmla="*/ 2147483647 h 2999"/>
              <a:gd name="T64" fmla="*/ 2147483647 w 2049"/>
              <a:gd name="T65" fmla="*/ 2147483647 h 2999"/>
              <a:gd name="T66" fmla="*/ 2147483647 w 2049"/>
              <a:gd name="T67" fmla="*/ 2147483647 h 2999"/>
              <a:gd name="T68" fmla="*/ 2147483647 w 2049"/>
              <a:gd name="T69" fmla="*/ 2147483647 h 2999"/>
              <a:gd name="T70" fmla="*/ 2147483647 w 2049"/>
              <a:gd name="T71" fmla="*/ 2147483647 h 2999"/>
              <a:gd name="T72" fmla="*/ 2147483647 w 2049"/>
              <a:gd name="T73" fmla="*/ 2147483647 h 2999"/>
              <a:gd name="T74" fmla="*/ 2147483647 w 2049"/>
              <a:gd name="T75" fmla="*/ 2147483647 h 2999"/>
              <a:gd name="T76" fmla="*/ 2147483647 w 2049"/>
              <a:gd name="T77" fmla="*/ 2147483647 h 2999"/>
              <a:gd name="T78" fmla="*/ 2147483647 w 2049"/>
              <a:gd name="T79" fmla="*/ 2147483647 h 2999"/>
              <a:gd name="T80" fmla="*/ 2147483647 w 2049"/>
              <a:gd name="T81" fmla="*/ 2147483647 h 2999"/>
              <a:gd name="T82" fmla="*/ 2147483647 w 2049"/>
              <a:gd name="T83" fmla="*/ 2147483647 h 2999"/>
              <a:gd name="T84" fmla="*/ 2147483647 w 2049"/>
              <a:gd name="T85" fmla="*/ 2147483647 h 2999"/>
              <a:gd name="T86" fmla="*/ 2147483647 w 2049"/>
              <a:gd name="T87" fmla="*/ 2147483647 h 2999"/>
              <a:gd name="T88" fmla="*/ 2147483647 w 2049"/>
              <a:gd name="T89" fmla="*/ 2147483647 h 2999"/>
              <a:gd name="T90" fmla="*/ 2147483647 w 2049"/>
              <a:gd name="T91" fmla="*/ 2147483647 h 2999"/>
              <a:gd name="T92" fmla="*/ 2147483647 w 2049"/>
              <a:gd name="T93" fmla="*/ 2147483647 h 2999"/>
              <a:gd name="T94" fmla="*/ 2147483647 w 2049"/>
              <a:gd name="T95" fmla="*/ 2147483647 h 2999"/>
              <a:gd name="T96" fmla="*/ 2147483647 w 2049"/>
              <a:gd name="T97" fmla="*/ 2147483647 h 2999"/>
              <a:gd name="T98" fmla="*/ 2147483647 w 2049"/>
              <a:gd name="T99" fmla="*/ 2147483647 h 299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2049"/>
              <a:gd name="T151" fmla="*/ 0 h 2999"/>
              <a:gd name="T152" fmla="*/ 2049 w 2049"/>
              <a:gd name="T153" fmla="*/ 2999 h 299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2049" h="2999">
                <a:moveTo>
                  <a:pt x="1643" y="147"/>
                </a:moveTo>
                <a:cubicBezTo>
                  <a:pt x="1638" y="142"/>
                  <a:pt x="1657" y="109"/>
                  <a:pt x="1671" y="90"/>
                </a:cubicBezTo>
                <a:cubicBezTo>
                  <a:pt x="1685" y="71"/>
                  <a:pt x="1704" y="47"/>
                  <a:pt x="1728" y="33"/>
                </a:cubicBezTo>
                <a:cubicBezTo>
                  <a:pt x="1752" y="19"/>
                  <a:pt x="1775" y="10"/>
                  <a:pt x="1813" y="5"/>
                </a:cubicBezTo>
                <a:cubicBezTo>
                  <a:pt x="1851" y="0"/>
                  <a:pt x="1917" y="0"/>
                  <a:pt x="1955" y="5"/>
                </a:cubicBezTo>
                <a:cubicBezTo>
                  <a:pt x="1993" y="10"/>
                  <a:pt x="2031" y="19"/>
                  <a:pt x="2040" y="33"/>
                </a:cubicBezTo>
                <a:cubicBezTo>
                  <a:pt x="2049" y="47"/>
                  <a:pt x="2025" y="71"/>
                  <a:pt x="2011" y="90"/>
                </a:cubicBezTo>
                <a:cubicBezTo>
                  <a:pt x="1997" y="109"/>
                  <a:pt x="1983" y="128"/>
                  <a:pt x="1955" y="147"/>
                </a:cubicBezTo>
                <a:cubicBezTo>
                  <a:pt x="1927" y="166"/>
                  <a:pt x="1874" y="190"/>
                  <a:pt x="1841" y="204"/>
                </a:cubicBezTo>
                <a:cubicBezTo>
                  <a:pt x="1808" y="218"/>
                  <a:pt x="1775" y="218"/>
                  <a:pt x="1756" y="232"/>
                </a:cubicBezTo>
                <a:cubicBezTo>
                  <a:pt x="1737" y="246"/>
                  <a:pt x="1723" y="280"/>
                  <a:pt x="1728" y="289"/>
                </a:cubicBezTo>
                <a:cubicBezTo>
                  <a:pt x="1733" y="298"/>
                  <a:pt x="1771" y="280"/>
                  <a:pt x="1785" y="289"/>
                </a:cubicBezTo>
                <a:cubicBezTo>
                  <a:pt x="1799" y="298"/>
                  <a:pt x="1813" y="325"/>
                  <a:pt x="1813" y="345"/>
                </a:cubicBezTo>
                <a:cubicBezTo>
                  <a:pt x="1813" y="365"/>
                  <a:pt x="1794" y="391"/>
                  <a:pt x="1784" y="410"/>
                </a:cubicBezTo>
                <a:cubicBezTo>
                  <a:pt x="1774" y="429"/>
                  <a:pt x="1770" y="446"/>
                  <a:pt x="1756" y="459"/>
                </a:cubicBezTo>
                <a:cubicBezTo>
                  <a:pt x="1742" y="472"/>
                  <a:pt x="1746" y="468"/>
                  <a:pt x="1699" y="487"/>
                </a:cubicBezTo>
                <a:cubicBezTo>
                  <a:pt x="1652" y="506"/>
                  <a:pt x="1544" y="539"/>
                  <a:pt x="1473" y="572"/>
                </a:cubicBezTo>
                <a:cubicBezTo>
                  <a:pt x="1402" y="605"/>
                  <a:pt x="1350" y="642"/>
                  <a:pt x="1274" y="685"/>
                </a:cubicBezTo>
                <a:cubicBezTo>
                  <a:pt x="1198" y="728"/>
                  <a:pt x="1085" y="789"/>
                  <a:pt x="1019" y="827"/>
                </a:cubicBezTo>
                <a:cubicBezTo>
                  <a:pt x="953" y="865"/>
                  <a:pt x="948" y="870"/>
                  <a:pt x="877" y="912"/>
                </a:cubicBezTo>
                <a:cubicBezTo>
                  <a:pt x="806" y="954"/>
                  <a:pt x="687" y="1008"/>
                  <a:pt x="594" y="1082"/>
                </a:cubicBezTo>
                <a:cubicBezTo>
                  <a:pt x="501" y="1156"/>
                  <a:pt x="401" y="1253"/>
                  <a:pt x="320" y="1354"/>
                </a:cubicBezTo>
                <a:cubicBezTo>
                  <a:pt x="239" y="1455"/>
                  <a:pt x="149" y="1613"/>
                  <a:pt x="108" y="1690"/>
                </a:cubicBezTo>
                <a:cubicBezTo>
                  <a:pt x="67" y="1767"/>
                  <a:pt x="81" y="1777"/>
                  <a:pt x="72" y="1814"/>
                </a:cubicBezTo>
                <a:cubicBezTo>
                  <a:pt x="63" y="1851"/>
                  <a:pt x="59" y="1871"/>
                  <a:pt x="56" y="1914"/>
                </a:cubicBezTo>
                <a:cubicBezTo>
                  <a:pt x="53" y="1957"/>
                  <a:pt x="37" y="1986"/>
                  <a:pt x="55" y="2075"/>
                </a:cubicBezTo>
                <a:cubicBezTo>
                  <a:pt x="73" y="2164"/>
                  <a:pt x="107" y="2340"/>
                  <a:pt x="164" y="2450"/>
                </a:cubicBezTo>
                <a:cubicBezTo>
                  <a:pt x="221" y="2560"/>
                  <a:pt x="337" y="2675"/>
                  <a:pt x="396" y="2738"/>
                </a:cubicBezTo>
                <a:cubicBezTo>
                  <a:pt x="455" y="2801"/>
                  <a:pt x="497" y="2795"/>
                  <a:pt x="520" y="2826"/>
                </a:cubicBezTo>
                <a:cubicBezTo>
                  <a:pt x="543" y="2857"/>
                  <a:pt x="535" y="2901"/>
                  <a:pt x="536" y="2926"/>
                </a:cubicBezTo>
                <a:cubicBezTo>
                  <a:pt x="537" y="2951"/>
                  <a:pt x="573" y="2999"/>
                  <a:pt x="524" y="2974"/>
                </a:cubicBezTo>
                <a:cubicBezTo>
                  <a:pt x="475" y="2949"/>
                  <a:pt x="317" y="2853"/>
                  <a:pt x="240" y="2774"/>
                </a:cubicBezTo>
                <a:cubicBezTo>
                  <a:pt x="163" y="2695"/>
                  <a:pt x="103" y="2609"/>
                  <a:pt x="64" y="2502"/>
                </a:cubicBezTo>
                <a:cubicBezTo>
                  <a:pt x="25" y="2395"/>
                  <a:pt x="16" y="2238"/>
                  <a:pt x="8" y="2134"/>
                </a:cubicBezTo>
                <a:cubicBezTo>
                  <a:pt x="0" y="2030"/>
                  <a:pt x="5" y="1959"/>
                  <a:pt x="16" y="1878"/>
                </a:cubicBezTo>
                <a:cubicBezTo>
                  <a:pt x="27" y="1797"/>
                  <a:pt x="18" y="1764"/>
                  <a:pt x="72" y="1650"/>
                </a:cubicBezTo>
                <a:cubicBezTo>
                  <a:pt x="126" y="1536"/>
                  <a:pt x="214" y="1333"/>
                  <a:pt x="339" y="1196"/>
                </a:cubicBezTo>
                <a:cubicBezTo>
                  <a:pt x="464" y="1059"/>
                  <a:pt x="656" y="936"/>
                  <a:pt x="821" y="827"/>
                </a:cubicBezTo>
                <a:cubicBezTo>
                  <a:pt x="986" y="718"/>
                  <a:pt x="1209" y="609"/>
                  <a:pt x="1331" y="544"/>
                </a:cubicBezTo>
                <a:cubicBezTo>
                  <a:pt x="1453" y="479"/>
                  <a:pt x="1516" y="462"/>
                  <a:pt x="1556" y="438"/>
                </a:cubicBezTo>
                <a:cubicBezTo>
                  <a:pt x="1596" y="414"/>
                  <a:pt x="1558" y="427"/>
                  <a:pt x="1568" y="402"/>
                </a:cubicBezTo>
                <a:cubicBezTo>
                  <a:pt x="1578" y="377"/>
                  <a:pt x="1592" y="322"/>
                  <a:pt x="1614" y="289"/>
                </a:cubicBezTo>
                <a:cubicBezTo>
                  <a:pt x="1636" y="256"/>
                  <a:pt x="1652" y="232"/>
                  <a:pt x="1699" y="204"/>
                </a:cubicBezTo>
                <a:cubicBezTo>
                  <a:pt x="1746" y="176"/>
                  <a:pt x="1860" y="137"/>
                  <a:pt x="1898" y="118"/>
                </a:cubicBezTo>
                <a:cubicBezTo>
                  <a:pt x="1936" y="99"/>
                  <a:pt x="1931" y="95"/>
                  <a:pt x="1926" y="90"/>
                </a:cubicBezTo>
                <a:cubicBezTo>
                  <a:pt x="1921" y="85"/>
                  <a:pt x="1893" y="95"/>
                  <a:pt x="1870" y="90"/>
                </a:cubicBezTo>
                <a:cubicBezTo>
                  <a:pt x="1847" y="85"/>
                  <a:pt x="1809" y="62"/>
                  <a:pt x="1785" y="62"/>
                </a:cubicBezTo>
                <a:cubicBezTo>
                  <a:pt x="1761" y="62"/>
                  <a:pt x="1742" y="81"/>
                  <a:pt x="1728" y="90"/>
                </a:cubicBezTo>
                <a:cubicBezTo>
                  <a:pt x="1714" y="99"/>
                  <a:pt x="1713" y="108"/>
                  <a:pt x="1699" y="118"/>
                </a:cubicBezTo>
                <a:cubicBezTo>
                  <a:pt x="1685" y="128"/>
                  <a:pt x="1648" y="152"/>
                  <a:pt x="1643" y="147"/>
                </a:cubicBez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r" rtl="1">
              <a:defRPr/>
            </a:pPr>
            <a:endParaRPr lang="fa-IR">
              <a:solidFill>
                <a:prstClr val="black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082" name="Freeform 10"/>
          <p:cNvSpPr>
            <a:spLocks/>
          </p:cNvSpPr>
          <p:nvPr/>
        </p:nvSpPr>
        <p:spPr bwMode="ltGray">
          <a:xfrm>
            <a:off x="3311527" y="2168527"/>
            <a:ext cx="269875" cy="314325"/>
          </a:xfrm>
          <a:custGeom>
            <a:avLst/>
            <a:gdLst>
              <a:gd name="T0" fmla="*/ 2147483647 w 179"/>
              <a:gd name="T1" fmla="*/ 2147483647 h 222"/>
              <a:gd name="T2" fmla="*/ 0 w 179"/>
              <a:gd name="T3" fmla="*/ 2147483647 h 222"/>
              <a:gd name="T4" fmla="*/ 2147483647 w 179"/>
              <a:gd name="T5" fmla="*/ 2147483647 h 222"/>
              <a:gd name="T6" fmla="*/ 2147483647 w 179"/>
              <a:gd name="T7" fmla="*/ 2147483647 h 222"/>
              <a:gd name="T8" fmla="*/ 2147483647 w 179"/>
              <a:gd name="T9" fmla="*/ 2147483647 h 222"/>
              <a:gd name="T10" fmla="*/ 2147483647 w 179"/>
              <a:gd name="T11" fmla="*/ 2147483647 h 222"/>
              <a:gd name="T12" fmla="*/ 2147483647 w 179"/>
              <a:gd name="T13" fmla="*/ 2147483647 h 22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9"/>
              <a:gd name="T22" fmla="*/ 0 h 222"/>
              <a:gd name="T23" fmla="*/ 179 w 179"/>
              <a:gd name="T24" fmla="*/ 222 h 22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9" h="222">
                <a:moveTo>
                  <a:pt x="56" y="14"/>
                </a:moveTo>
                <a:cubicBezTo>
                  <a:pt x="33" y="28"/>
                  <a:pt x="0" y="128"/>
                  <a:pt x="0" y="156"/>
                </a:cubicBezTo>
                <a:cubicBezTo>
                  <a:pt x="0" y="184"/>
                  <a:pt x="42" y="175"/>
                  <a:pt x="56" y="184"/>
                </a:cubicBezTo>
                <a:cubicBezTo>
                  <a:pt x="70" y="193"/>
                  <a:pt x="66" y="222"/>
                  <a:pt x="85" y="213"/>
                </a:cubicBezTo>
                <a:cubicBezTo>
                  <a:pt x="104" y="204"/>
                  <a:pt x="161" y="152"/>
                  <a:pt x="170" y="128"/>
                </a:cubicBezTo>
                <a:cubicBezTo>
                  <a:pt x="179" y="104"/>
                  <a:pt x="155" y="90"/>
                  <a:pt x="141" y="71"/>
                </a:cubicBezTo>
                <a:cubicBezTo>
                  <a:pt x="127" y="52"/>
                  <a:pt x="79" y="0"/>
                  <a:pt x="56" y="14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Freeform 11"/>
          <p:cNvSpPr>
            <a:spLocks/>
          </p:cNvSpPr>
          <p:nvPr/>
        </p:nvSpPr>
        <p:spPr bwMode="ltGray">
          <a:xfrm>
            <a:off x="1376363" y="571502"/>
            <a:ext cx="4000500" cy="3217863"/>
          </a:xfrm>
          <a:custGeom>
            <a:avLst/>
            <a:gdLst>
              <a:gd name="T0" fmla="*/ 2147483647 w 2520"/>
              <a:gd name="T1" fmla="*/ 2147483647 h 2027"/>
              <a:gd name="T2" fmla="*/ 2147483647 w 2520"/>
              <a:gd name="T3" fmla="*/ 2147483647 h 2027"/>
              <a:gd name="T4" fmla="*/ 2147483647 w 2520"/>
              <a:gd name="T5" fmla="*/ 2147483647 h 2027"/>
              <a:gd name="T6" fmla="*/ 2147483647 w 2520"/>
              <a:gd name="T7" fmla="*/ 2147483647 h 2027"/>
              <a:gd name="T8" fmla="*/ 2147483647 w 2520"/>
              <a:gd name="T9" fmla="*/ 2147483647 h 2027"/>
              <a:gd name="T10" fmla="*/ 2147483647 w 2520"/>
              <a:gd name="T11" fmla="*/ 2147483647 h 2027"/>
              <a:gd name="T12" fmla="*/ 2147483647 w 2520"/>
              <a:gd name="T13" fmla="*/ 2147483647 h 2027"/>
              <a:gd name="T14" fmla="*/ 2147483647 w 2520"/>
              <a:gd name="T15" fmla="*/ 2147483647 h 2027"/>
              <a:gd name="T16" fmla="*/ 2147483647 w 2520"/>
              <a:gd name="T17" fmla="*/ 2147483647 h 2027"/>
              <a:gd name="T18" fmla="*/ 2147483647 w 2520"/>
              <a:gd name="T19" fmla="*/ 2147483647 h 2027"/>
              <a:gd name="T20" fmla="*/ 2147483647 w 2520"/>
              <a:gd name="T21" fmla="*/ 2147483647 h 2027"/>
              <a:gd name="T22" fmla="*/ 2147483647 w 2520"/>
              <a:gd name="T23" fmla="*/ 2147483647 h 2027"/>
              <a:gd name="T24" fmla="*/ 2147483647 w 2520"/>
              <a:gd name="T25" fmla="*/ 2147483647 h 2027"/>
              <a:gd name="T26" fmla="*/ 2147483647 w 2520"/>
              <a:gd name="T27" fmla="*/ 2147483647 h 2027"/>
              <a:gd name="T28" fmla="*/ 2147483647 w 2520"/>
              <a:gd name="T29" fmla="*/ 2147483647 h 2027"/>
              <a:gd name="T30" fmla="*/ 2147483647 w 2520"/>
              <a:gd name="T31" fmla="*/ 2147483647 h 2027"/>
              <a:gd name="T32" fmla="*/ 2147483647 w 2520"/>
              <a:gd name="T33" fmla="*/ 2147483647 h 2027"/>
              <a:gd name="T34" fmla="*/ 2147483647 w 2520"/>
              <a:gd name="T35" fmla="*/ 2147483647 h 2027"/>
              <a:gd name="T36" fmla="*/ 2147483647 w 2520"/>
              <a:gd name="T37" fmla="*/ 2147483647 h 2027"/>
              <a:gd name="T38" fmla="*/ 2147483647 w 2520"/>
              <a:gd name="T39" fmla="*/ 2147483647 h 2027"/>
              <a:gd name="T40" fmla="*/ 2147483647 w 2520"/>
              <a:gd name="T41" fmla="*/ 2147483647 h 2027"/>
              <a:gd name="T42" fmla="*/ 2147483647 w 2520"/>
              <a:gd name="T43" fmla="*/ 2147483647 h 2027"/>
              <a:gd name="T44" fmla="*/ 2147483647 w 2520"/>
              <a:gd name="T45" fmla="*/ 2147483647 h 2027"/>
              <a:gd name="T46" fmla="*/ 2147483647 w 2520"/>
              <a:gd name="T47" fmla="*/ 2147483647 h 2027"/>
              <a:gd name="T48" fmla="*/ 2147483647 w 2520"/>
              <a:gd name="T49" fmla="*/ 2147483647 h 2027"/>
              <a:gd name="T50" fmla="*/ 2147483647 w 2520"/>
              <a:gd name="T51" fmla="*/ 2147483647 h 2027"/>
              <a:gd name="T52" fmla="*/ 2147483647 w 2520"/>
              <a:gd name="T53" fmla="*/ 2147483647 h 2027"/>
              <a:gd name="T54" fmla="*/ 2147483647 w 2520"/>
              <a:gd name="T55" fmla="*/ 2147483647 h 2027"/>
              <a:gd name="T56" fmla="*/ 2147483647 w 2520"/>
              <a:gd name="T57" fmla="*/ 2147483647 h 2027"/>
              <a:gd name="T58" fmla="*/ 2147483647 w 2520"/>
              <a:gd name="T59" fmla="*/ 2147483647 h 2027"/>
              <a:gd name="T60" fmla="*/ 2147483647 w 2520"/>
              <a:gd name="T61" fmla="*/ 2147483647 h 2027"/>
              <a:gd name="T62" fmla="*/ 2147483647 w 2520"/>
              <a:gd name="T63" fmla="*/ 2147483647 h 2027"/>
              <a:gd name="T64" fmla="*/ 2147483647 w 2520"/>
              <a:gd name="T65" fmla="*/ 2147483647 h 2027"/>
              <a:gd name="T66" fmla="*/ 2147483647 w 2520"/>
              <a:gd name="T67" fmla="*/ 2147483647 h 2027"/>
              <a:gd name="T68" fmla="*/ 2147483647 w 2520"/>
              <a:gd name="T69" fmla="*/ 2147483647 h 2027"/>
              <a:gd name="T70" fmla="*/ 2147483647 w 2520"/>
              <a:gd name="T71" fmla="*/ 2147483647 h 2027"/>
              <a:gd name="T72" fmla="*/ 0 w 2520"/>
              <a:gd name="T73" fmla="*/ 2147483647 h 2027"/>
              <a:gd name="T74" fmla="*/ 2147483647 w 2520"/>
              <a:gd name="T75" fmla="*/ 2147483647 h 2027"/>
              <a:gd name="T76" fmla="*/ 2147483647 w 2520"/>
              <a:gd name="T77" fmla="*/ 2147483647 h 2027"/>
              <a:gd name="T78" fmla="*/ 2147483647 w 2520"/>
              <a:gd name="T79" fmla="*/ 2147483647 h 2027"/>
              <a:gd name="T80" fmla="*/ 2147483647 w 2520"/>
              <a:gd name="T81" fmla="*/ 2147483647 h 2027"/>
              <a:gd name="T82" fmla="*/ 2147483647 w 2520"/>
              <a:gd name="T83" fmla="*/ 2147483647 h 2027"/>
              <a:gd name="T84" fmla="*/ 2147483647 w 2520"/>
              <a:gd name="T85" fmla="*/ 2147483647 h 2027"/>
              <a:gd name="T86" fmla="*/ 2147483647 w 2520"/>
              <a:gd name="T87" fmla="*/ 2147483647 h 2027"/>
              <a:gd name="T88" fmla="*/ 2147483647 w 2520"/>
              <a:gd name="T89" fmla="*/ 2147483647 h 2027"/>
              <a:gd name="T90" fmla="*/ 2147483647 w 2520"/>
              <a:gd name="T91" fmla="*/ 2147483647 h 2027"/>
              <a:gd name="T92" fmla="*/ 2147483647 w 2520"/>
              <a:gd name="T93" fmla="*/ 2147483647 h 2027"/>
              <a:gd name="T94" fmla="*/ 2147483647 w 2520"/>
              <a:gd name="T95" fmla="*/ 2147483647 h 2027"/>
              <a:gd name="T96" fmla="*/ 2147483647 w 2520"/>
              <a:gd name="T97" fmla="*/ 2147483647 h 2027"/>
              <a:gd name="T98" fmla="*/ 2147483647 w 2520"/>
              <a:gd name="T99" fmla="*/ 2147483647 h 2027"/>
              <a:gd name="T100" fmla="*/ 2147483647 w 2520"/>
              <a:gd name="T101" fmla="*/ 2147483647 h 2027"/>
              <a:gd name="T102" fmla="*/ 2147483647 w 2520"/>
              <a:gd name="T103" fmla="*/ 2147483647 h 2027"/>
              <a:gd name="T104" fmla="*/ 2147483647 w 2520"/>
              <a:gd name="T105" fmla="*/ 2147483647 h 2027"/>
              <a:gd name="T106" fmla="*/ 2147483647 w 2520"/>
              <a:gd name="T107" fmla="*/ 2147483647 h 2027"/>
              <a:gd name="T108" fmla="*/ 2147483647 w 2520"/>
              <a:gd name="T109" fmla="*/ 2147483647 h 2027"/>
              <a:gd name="T110" fmla="*/ 2147483647 w 2520"/>
              <a:gd name="T111" fmla="*/ 2147483647 h 2027"/>
              <a:gd name="T112" fmla="*/ 2147483647 w 2520"/>
              <a:gd name="T113" fmla="*/ 2147483647 h 2027"/>
              <a:gd name="T114" fmla="*/ 2147483647 w 2520"/>
              <a:gd name="T115" fmla="*/ 2147483647 h 2027"/>
              <a:gd name="T116" fmla="*/ 2147483647 w 2520"/>
              <a:gd name="T117" fmla="*/ 2147483647 h 2027"/>
              <a:gd name="T118" fmla="*/ 2147483647 w 2520"/>
              <a:gd name="T119" fmla="*/ 2147483647 h 2027"/>
              <a:gd name="T120" fmla="*/ 2147483647 w 2520"/>
              <a:gd name="T121" fmla="*/ 2147483647 h 202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20"/>
              <a:gd name="T184" fmla="*/ 0 h 2027"/>
              <a:gd name="T185" fmla="*/ 2520 w 2520"/>
              <a:gd name="T186" fmla="*/ 2027 h 202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20" h="2027">
                <a:moveTo>
                  <a:pt x="2077" y="90"/>
                </a:moveTo>
                <a:cubicBezTo>
                  <a:pt x="2082" y="81"/>
                  <a:pt x="2096" y="71"/>
                  <a:pt x="2105" y="62"/>
                </a:cubicBezTo>
                <a:cubicBezTo>
                  <a:pt x="2114" y="53"/>
                  <a:pt x="2124" y="42"/>
                  <a:pt x="2133" y="33"/>
                </a:cubicBezTo>
                <a:cubicBezTo>
                  <a:pt x="2142" y="24"/>
                  <a:pt x="2143" y="10"/>
                  <a:pt x="2162" y="5"/>
                </a:cubicBezTo>
                <a:cubicBezTo>
                  <a:pt x="2181" y="0"/>
                  <a:pt x="2214" y="0"/>
                  <a:pt x="2247" y="5"/>
                </a:cubicBezTo>
                <a:cubicBezTo>
                  <a:pt x="2280" y="10"/>
                  <a:pt x="2331" y="26"/>
                  <a:pt x="2358" y="35"/>
                </a:cubicBezTo>
                <a:cubicBezTo>
                  <a:pt x="2385" y="44"/>
                  <a:pt x="2392" y="53"/>
                  <a:pt x="2412" y="60"/>
                </a:cubicBezTo>
                <a:cubicBezTo>
                  <a:pt x="2432" y="67"/>
                  <a:pt x="2463" y="78"/>
                  <a:pt x="2480" y="79"/>
                </a:cubicBezTo>
                <a:cubicBezTo>
                  <a:pt x="2497" y="80"/>
                  <a:pt x="2512" y="60"/>
                  <a:pt x="2516" y="67"/>
                </a:cubicBezTo>
                <a:cubicBezTo>
                  <a:pt x="2520" y="74"/>
                  <a:pt x="2516" y="105"/>
                  <a:pt x="2504" y="123"/>
                </a:cubicBezTo>
                <a:cubicBezTo>
                  <a:pt x="2492" y="141"/>
                  <a:pt x="2464" y="162"/>
                  <a:pt x="2445" y="175"/>
                </a:cubicBezTo>
                <a:cubicBezTo>
                  <a:pt x="2426" y="188"/>
                  <a:pt x="2435" y="174"/>
                  <a:pt x="2389" y="203"/>
                </a:cubicBezTo>
                <a:cubicBezTo>
                  <a:pt x="2343" y="232"/>
                  <a:pt x="2216" y="314"/>
                  <a:pt x="2168" y="347"/>
                </a:cubicBezTo>
                <a:cubicBezTo>
                  <a:pt x="2120" y="380"/>
                  <a:pt x="2123" y="382"/>
                  <a:pt x="2100" y="399"/>
                </a:cubicBezTo>
                <a:cubicBezTo>
                  <a:pt x="2077" y="416"/>
                  <a:pt x="2074" y="418"/>
                  <a:pt x="2028" y="447"/>
                </a:cubicBezTo>
                <a:cubicBezTo>
                  <a:pt x="1982" y="476"/>
                  <a:pt x="1908" y="528"/>
                  <a:pt x="1822" y="572"/>
                </a:cubicBezTo>
                <a:cubicBezTo>
                  <a:pt x="1736" y="616"/>
                  <a:pt x="1642" y="676"/>
                  <a:pt x="1510" y="714"/>
                </a:cubicBezTo>
                <a:cubicBezTo>
                  <a:pt x="1378" y="752"/>
                  <a:pt x="1156" y="790"/>
                  <a:pt x="1028" y="799"/>
                </a:cubicBezTo>
                <a:cubicBezTo>
                  <a:pt x="900" y="808"/>
                  <a:pt x="811" y="788"/>
                  <a:pt x="744" y="770"/>
                </a:cubicBezTo>
                <a:cubicBezTo>
                  <a:pt x="677" y="752"/>
                  <a:pt x="648" y="712"/>
                  <a:pt x="624" y="692"/>
                </a:cubicBezTo>
                <a:cubicBezTo>
                  <a:pt x="600" y="672"/>
                  <a:pt x="615" y="657"/>
                  <a:pt x="600" y="651"/>
                </a:cubicBezTo>
                <a:cubicBezTo>
                  <a:pt x="585" y="645"/>
                  <a:pt x="555" y="655"/>
                  <a:pt x="536" y="659"/>
                </a:cubicBezTo>
                <a:cubicBezTo>
                  <a:pt x="517" y="663"/>
                  <a:pt x="496" y="666"/>
                  <a:pt x="484" y="675"/>
                </a:cubicBezTo>
                <a:cubicBezTo>
                  <a:pt x="472" y="684"/>
                  <a:pt x="460" y="703"/>
                  <a:pt x="461" y="714"/>
                </a:cubicBezTo>
                <a:cubicBezTo>
                  <a:pt x="462" y="725"/>
                  <a:pt x="475" y="733"/>
                  <a:pt x="489" y="742"/>
                </a:cubicBezTo>
                <a:cubicBezTo>
                  <a:pt x="503" y="751"/>
                  <a:pt x="532" y="761"/>
                  <a:pt x="546" y="770"/>
                </a:cubicBezTo>
                <a:cubicBezTo>
                  <a:pt x="560" y="779"/>
                  <a:pt x="579" y="780"/>
                  <a:pt x="574" y="799"/>
                </a:cubicBezTo>
                <a:cubicBezTo>
                  <a:pt x="569" y="818"/>
                  <a:pt x="534" y="861"/>
                  <a:pt x="517" y="884"/>
                </a:cubicBezTo>
                <a:cubicBezTo>
                  <a:pt x="500" y="907"/>
                  <a:pt x="492" y="926"/>
                  <a:pt x="472" y="939"/>
                </a:cubicBezTo>
                <a:cubicBezTo>
                  <a:pt x="452" y="952"/>
                  <a:pt x="435" y="956"/>
                  <a:pt x="400" y="963"/>
                </a:cubicBezTo>
                <a:cubicBezTo>
                  <a:pt x="365" y="970"/>
                  <a:pt x="306" y="968"/>
                  <a:pt x="264" y="983"/>
                </a:cubicBezTo>
                <a:cubicBezTo>
                  <a:pt x="222" y="998"/>
                  <a:pt x="182" y="1017"/>
                  <a:pt x="149" y="1054"/>
                </a:cubicBezTo>
                <a:cubicBezTo>
                  <a:pt x="116" y="1091"/>
                  <a:pt x="83" y="1136"/>
                  <a:pt x="64" y="1207"/>
                </a:cubicBezTo>
                <a:cubicBezTo>
                  <a:pt x="45" y="1278"/>
                  <a:pt x="43" y="1351"/>
                  <a:pt x="36" y="1479"/>
                </a:cubicBezTo>
                <a:cubicBezTo>
                  <a:pt x="29" y="1607"/>
                  <a:pt x="25" y="1923"/>
                  <a:pt x="20" y="1975"/>
                </a:cubicBezTo>
                <a:cubicBezTo>
                  <a:pt x="15" y="2027"/>
                  <a:pt x="10" y="1874"/>
                  <a:pt x="7" y="1791"/>
                </a:cubicBezTo>
                <a:cubicBezTo>
                  <a:pt x="4" y="1708"/>
                  <a:pt x="0" y="1551"/>
                  <a:pt x="0" y="1475"/>
                </a:cubicBezTo>
                <a:cubicBezTo>
                  <a:pt x="0" y="1399"/>
                  <a:pt x="2" y="1379"/>
                  <a:pt x="7" y="1337"/>
                </a:cubicBezTo>
                <a:cubicBezTo>
                  <a:pt x="12" y="1295"/>
                  <a:pt x="19" y="1258"/>
                  <a:pt x="28" y="1220"/>
                </a:cubicBezTo>
                <a:cubicBezTo>
                  <a:pt x="37" y="1182"/>
                  <a:pt x="44" y="1149"/>
                  <a:pt x="64" y="1107"/>
                </a:cubicBezTo>
                <a:cubicBezTo>
                  <a:pt x="84" y="1065"/>
                  <a:pt x="116" y="1006"/>
                  <a:pt x="149" y="969"/>
                </a:cubicBezTo>
                <a:cubicBezTo>
                  <a:pt x="182" y="932"/>
                  <a:pt x="230" y="903"/>
                  <a:pt x="262" y="884"/>
                </a:cubicBezTo>
                <a:cubicBezTo>
                  <a:pt x="294" y="865"/>
                  <a:pt x="322" y="869"/>
                  <a:pt x="340" y="855"/>
                </a:cubicBezTo>
                <a:cubicBezTo>
                  <a:pt x="358" y="841"/>
                  <a:pt x="361" y="822"/>
                  <a:pt x="372" y="799"/>
                </a:cubicBezTo>
                <a:cubicBezTo>
                  <a:pt x="383" y="776"/>
                  <a:pt x="386" y="743"/>
                  <a:pt x="404" y="714"/>
                </a:cubicBezTo>
                <a:cubicBezTo>
                  <a:pt x="422" y="685"/>
                  <a:pt x="461" y="643"/>
                  <a:pt x="480" y="623"/>
                </a:cubicBezTo>
                <a:cubicBezTo>
                  <a:pt x="499" y="603"/>
                  <a:pt x="491" y="608"/>
                  <a:pt x="516" y="595"/>
                </a:cubicBezTo>
                <a:cubicBezTo>
                  <a:pt x="541" y="582"/>
                  <a:pt x="606" y="549"/>
                  <a:pt x="631" y="544"/>
                </a:cubicBezTo>
                <a:cubicBezTo>
                  <a:pt x="656" y="539"/>
                  <a:pt x="612" y="549"/>
                  <a:pt x="664" y="563"/>
                </a:cubicBezTo>
                <a:cubicBezTo>
                  <a:pt x="716" y="577"/>
                  <a:pt x="816" y="623"/>
                  <a:pt x="943" y="629"/>
                </a:cubicBezTo>
                <a:cubicBezTo>
                  <a:pt x="1070" y="635"/>
                  <a:pt x="1267" y="634"/>
                  <a:pt x="1425" y="600"/>
                </a:cubicBezTo>
                <a:cubicBezTo>
                  <a:pt x="1583" y="566"/>
                  <a:pt x="1783" y="474"/>
                  <a:pt x="1892" y="427"/>
                </a:cubicBezTo>
                <a:cubicBezTo>
                  <a:pt x="2001" y="380"/>
                  <a:pt x="2027" y="350"/>
                  <a:pt x="2077" y="318"/>
                </a:cubicBezTo>
                <a:cubicBezTo>
                  <a:pt x="2127" y="286"/>
                  <a:pt x="2148" y="260"/>
                  <a:pt x="2190" y="232"/>
                </a:cubicBezTo>
                <a:cubicBezTo>
                  <a:pt x="2232" y="204"/>
                  <a:pt x="2313" y="166"/>
                  <a:pt x="2332" y="147"/>
                </a:cubicBezTo>
                <a:cubicBezTo>
                  <a:pt x="2351" y="128"/>
                  <a:pt x="2327" y="132"/>
                  <a:pt x="2303" y="118"/>
                </a:cubicBezTo>
                <a:cubicBezTo>
                  <a:pt x="2279" y="104"/>
                  <a:pt x="2213" y="71"/>
                  <a:pt x="2190" y="62"/>
                </a:cubicBezTo>
                <a:cubicBezTo>
                  <a:pt x="2167" y="53"/>
                  <a:pt x="2176" y="57"/>
                  <a:pt x="2162" y="62"/>
                </a:cubicBezTo>
                <a:cubicBezTo>
                  <a:pt x="2148" y="67"/>
                  <a:pt x="2121" y="83"/>
                  <a:pt x="2107" y="92"/>
                </a:cubicBezTo>
                <a:cubicBezTo>
                  <a:pt x="2093" y="101"/>
                  <a:pt x="2082" y="118"/>
                  <a:pt x="2077" y="118"/>
                </a:cubicBezTo>
                <a:cubicBezTo>
                  <a:pt x="2072" y="118"/>
                  <a:pt x="2072" y="99"/>
                  <a:pt x="2077" y="90"/>
                </a:cubicBez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r" rtl="1">
              <a:defRPr/>
            </a:pPr>
            <a:endParaRPr lang="fa-IR">
              <a:solidFill>
                <a:prstClr val="black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084" name="Freeform 12"/>
          <p:cNvSpPr>
            <a:spLocks/>
          </p:cNvSpPr>
          <p:nvPr/>
        </p:nvSpPr>
        <p:spPr bwMode="ltGray">
          <a:xfrm>
            <a:off x="2262188" y="2071688"/>
            <a:ext cx="531812" cy="323850"/>
          </a:xfrm>
          <a:custGeom>
            <a:avLst/>
            <a:gdLst>
              <a:gd name="T0" fmla="*/ 2147483647 w 335"/>
              <a:gd name="T1" fmla="*/ 2147483647 h 204"/>
              <a:gd name="T2" fmla="*/ 2147483647 w 335"/>
              <a:gd name="T3" fmla="*/ 2147483647 h 204"/>
              <a:gd name="T4" fmla="*/ 2147483647 w 335"/>
              <a:gd name="T5" fmla="*/ 2147483647 h 204"/>
              <a:gd name="T6" fmla="*/ 2147483647 w 335"/>
              <a:gd name="T7" fmla="*/ 2147483647 h 204"/>
              <a:gd name="T8" fmla="*/ 2147483647 w 335"/>
              <a:gd name="T9" fmla="*/ 2147483647 h 204"/>
              <a:gd name="T10" fmla="*/ 2147483647 w 335"/>
              <a:gd name="T11" fmla="*/ 2147483647 h 204"/>
              <a:gd name="T12" fmla="*/ 2147483647 w 335"/>
              <a:gd name="T13" fmla="*/ 2147483647 h 204"/>
              <a:gd name="T14" fmla="*/ 2147483647 w 335"/>
              <a:gd name="T15" fmla="*/ 2147483647 h 204"/>
              <a:gd name="T16" fmla="*/ 2147483647 w 335"/>
              <a:gd name="T17" fmla="*/ 2147483647 h 204"/>
              <a:gd name="T18" fmla="*/ 2147483647 w 335"/>
              <a:gd name="T19" fmla="*/ 2147483647 h 204"/>
              <a:gd name="T20" fmla="*/ 2147483647 w 335"/>
              <a:gd name="T21" fmla="*/ 2147483647 h 204"/>
              <a:gd name="T22" fmla="*/ 2147483647 w 335"/>
              <a:gd name="T23" fmla="*/ 2147483647 h 204"/>
              <a:gd name="T24" fmla="*/ 2147483647 w 335"/>
              <a:gd name="T25" fmla="*/ 2147483647 h 20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35"/>
              <a:gd name="T40" fmla="*/ 0 h 204"/>
              <a:gd name="T41" fmla="*/ 335 w 335"/>
              <a:gd name="T42" fmla="*/ 204 h 20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35" h="204">
                <a:moveTo>
                  <a:pt x="9" y="175"/>
                </a:moveTo>
                <a:cubicBezTo>
                  <a:pt x="28" y="189"/>
                  <a:pt x="50" y="202"/>
                  <a:pt x="66" y="203"/>
                </a:cubicBezTo>
                <a:cubicBezTo>
                  <a:pt x="82" y="204"/>
                  <a:pt x="91" y="188"/>
                  <a:pt x="103" y="179"/>
                </a:cubicBezTo>
                <a:cubicBezTo>
                  <a:pt x="115" y="170"/>
                  <a:pt x="128" y="154"/>
                  <a:pt x="139" y="147"/>
                </a:cubicBezTo>
                <a:cubicBezTo>
                  <a:pt x="150" y="140"/>
                  <a:pt x="155" y="134"/>
                  <a:pt x="171" y="139"/>
                </a:cubicBezTo>
                <a:cubicBezTo>
                  <a:pt x="187" y="144"/>
                  <a:pt x="211" y="188"/>
                  <a:pt x="236" y="175"/>
                </a:cubicBezTo>
                <a:cubicBezTo>
                  <a:pt x="261" y="162"/>
                  <a:pt x="307" y="85"/>
                  <a:pt x="321" y="61"/>
                </a:cubicBezTo>
                <a:cubicBezTo>
                  <a:pt x="335" y="37"/>
                  <a:pt x="335" y="42"/>
                  <a:pt x="321" y="33"/>
                </a:cubicBezTo>
                <a:cubicBezTo>
                  <a:pt x="307" y="24"/>
                  <a:pt x="260" y="0"/>
                  <a:pt x="236" y="5"/>
                </a:cubicBezTo>
                <a:cubicBezTo>
                  <a:pt x="212" y="10"/>
                  <a:pt x="203" y="56"/>
                  <a:pt x="179" y="61"/>
                </a:cubicBezTo>
                <a:cubicBezTo>
                  <a:pt x="155" y="66"/>
                  <a:pt x="122" y="19"/>
                  <a:pt x="94" y="33"/>
                </a:cubicBezTo>
                <a:cubicBezTo>
                  <a:pt x="66" y="47"/>
                  <a:pt x="18" y="118"/>
                  <a:pt x="9" y="146"/>
                </a:cubicBezTo>
                <a:cubicBezTo>
                  <a:pt x="0" y="174"/>
                  <a:pt x="19" y="188"/>
                  <a:pt x="38" y="203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Freeform 13"/>
          <p:cNvSpPr>
            <a:spLocks/>
          </p:cNvSpPr>
          <p:nvPr/>
        </p:nvSpPr>
        <p:spPr bwMode="ltGray">
          <a:xfrm>
            <a:off x="2636838" y="549275"/>
            <a:ext cx="1377950" cy="1974850"/>
          </a:xfrm>
          <a:custGeom>
            <a:avLst/>
            <a:gdLst>
              <a:gd name="T0" fmla="*/ 2147483647 w 868"/>
              <a:gd name="T1" fmla="*/ 2147483647 h 1244"/>
              <a:gd name="T2" fmla="*/ 2147483647 w 868"/>
              <a:gd name="T3" fmla="*/ 2147483647 h 1244"/>
              <a:gd name="T4" fmla="*/ 2147483647 w 868"/>
              <a:gd name="T5" fmla="*/ 2147483647 h 1244"/>
              <a:gd name="T6" fmla="*/ 2147483647 w 868"/>
              <a:gd name="T7" fmla="*/ 2147483647 h 1244"/>
              <a:gd name="T8" fmla="*/ 2147483647 w 868"/>
              <a:gd name="T9" fmla="*/ 2147483647 h 1244"/>
              <a:gd name="T10" fmla="*/ 2147483647 w 868"/>
              <a:gd name="T11" fmla="*/ 2147483647 h 1244"/>
              <a:gd name="T12" fmla="*/ 2147483647 w 868"/>
              <a:gd name="T13" fmla="*/ 2147483647 h 1244"/>
              <a:gd name="T14" fmla="*/ 2147483647 w 868"/>
              <a:gd name="T15" fmla="*/ 2147483647 h 1244"/>
              <a:gd name="T16" fmla="*/ 2147483647 w 868"/>
              <a:gd name="T17" fmla="*/ 2147483647 h 1244"/>
              <a:gd name="T18" fmla="*/ 2147483647 w 868"/>
              <a:gd name="T19" fmla="*/ 2147483647 h 1244"/>
              <a:gd name="T20" fmla="*/ 2147483647 w 868"/>
              <a:gd name="T21" fmla="*/ 2147483647 h 1244"/>
              <a:gd name="T22" fmla="*/ 2147483647 w 868"/>
              <a:gd name="T23" fmla="*/ 2147483647 h 1244"/>
              <a:gd name="T24" fmla="*/ 2147483647 w 868"/>
              <a:gd name="T25" fmla="*/ 2147483647 h 1244"/>
              <a:gd name="T26" fmla="*/ 2147483647 w 868"/>
              <a:gd name="T27" fmla="*/ 2147483647 h 1244"/>
              <a:gd name="T28" fmla="*/ 2147483647 w 868"/>
              <a:gd name="T29" fmla="*/ 2147483647 h 1244"/>
              <a:gd name="T30" fmla="*/ 2147483647 w 868"/>
              <a:gd name="T31" fmla="*/ 2147483647 h 1244"/>
              <a:gd name="T32" fmla="*/ 2147483647 w 868"/>
              <a:gd name="T33" fmla="*/ 2147483647 h 1244"/>
              <a:gd name="T34" fmla="*/ 2147483647 w 868"/>
              <a:gd name="T35" fmla="*/ 2147483647 h 1244"/>
              <a:gd name="T36" fmla="*/ 2147483647 w 868"/>
              <a:gd name="T37" fmla="*/ 2147483647 h 1244"/>
              <a:gd name="T38" fmla="*/ 2147483647 w 868"/>
              <a:gd name="T39" fmla="*/ 2147483647 h 1244"/>
              <a:gd name="T40" fmla="*/ 2147483647 w 868"/>
              <a:gd name="T41" fmla="*/ 2147483647 h 1244"/>
              <a:gd name="T42" fmla="*/ 2147483647 w 868"/>
              <a:gd name="T43" fmla="*/ 2147483647 h 1244"/>
              <a:gd name="T44" fmla="*/ 2147483647 w 868"/>
              <a:gd name="T45" fmla="*/ 2147483647 h 1244"/>
              <a:gd name="T46" fmla="*/ 2147483647 w 868"/>
              <a:gd name="T47" fmla="*/ 2147483647 h 1244"/>
              <a:gd name="T48" fmla="*/ 2147483647 w 868"/>
              <a:gd name="T49" fmla="*/ 2147483647 h 1244"/>
              <a:gd name="T50" fmla="*/ 2147483647 w 868"/>
              <a:gd name="T51" fmla="*/ 2147483647 h 1244"/>
              <a:gd name="T52" fmla="*/ 2147483647 w 868"/>
              <a:gd name="T53" fmla="*/ 2147483647 h 1244"/>
              <a:gd name="T54" fmla="*/ 2147483647 w 868"/>
              <a:gd name="T55" fmla="*/ 2147483647 h 1244"/>
              <a:gd name="T56" fmla="*/ 2147483647 w 868"/>
              <a:gd name="T57" fmla="*/ 2147483647 h 1244"/>
              <a:gd name="T58" fmla="*/ 2147483647 w 868"/>
              <a:gd name="T59" fmla="*/ 2147483647 h 1244"/>
              <a:gd name="T60" fmla="*/ 2147483647 w 868"/>
              <a:gd name="T61" fmla="*/ 2147483647 h 1244"/>
              <a:gd name="T62" fmla="*/ 2147483647 w 868"/>
              <a:gd name="T63" fmla="*/ 2147483647 h 1244"/>
              <a:gd name="T64" fmla="*/ 2147483647 w 868"/>
              <a:gd name="T65" fmla="*/ 2147483647 h 1244"/>
              <a:gd name="T66" fmla="*/ 2147483647 w 868"/>
              <a:gd name="T67" fmla="*/ 2147483647 h 1244"/>
              <a:gd name="T68" fmla="*/ 2147483647 w 868"/>
              <a:gd name="T69" fmla="*/ 2147483647 h 1244"/>
              <a:gd name="T70" fmla="*/ 2147483647 w 868"/>
              <a:gd name="T71" fmla="*/ 2147483647 h 1244"/>
              <a:gd name="T72" fmla="*/ 2147483647 w 868"/>
              <a:gd name="T73" fmla="*/ 2147483647 h 1244"/>
              <a:gd name="T74" fmla="*/ 2147483647 w 868"/>
              <a:gd name="T75" fmla="*/ 2147483647 h 1244"/>
              <a:gd name="T76" fmla="*/ 2147483647 w 868"/>
              <a:gd name="T77" fmla="*/ 2147483647 h 1244"/>
              <a:gd name="T78" fmla="*/ 2147483647 w 868"/>
              <a:gd name="T79" fmla="*/ 2147483647 h 1244"/>
              <a:gd name="T80" fmla="*/ 2147483647 w 868"/>
              <a:gd name="T81" fmla="*/ 2147483647 h 1244"/>
              <a:gd name="T82" fmla="*/ 2147483647 w 868"/>
              <a:gd name="T83" fmla="*/ 2147483647 h 1244"/>
              <a:gd name="T84" fmla="*/ 2147483647 w 868"/>
              <a:gd name="T85" fmla="*/ 2147483647 h 1244"/>
              <a:gd name="T86" fmla="*/ 2147483647 w 868"/>
              <a:gd name="T87" fmla="*/ 2147483647 h 1244"/>
              <a:gd name="T88" fmla="*/ 2147483647 w 868"/>
              <a:gd name="T89" fmla="*/ 2147483647 h 1244"/>
              <a:gd name="T90" fmla="*/ 2147483647 w 868"/>
              <a:gd name="T91" fmla="*/ 2147483647 h 1244"/>
              <a:gd name="T92" fmla="*/ 2147483647 w 868"/>
              <a:gd name="T93" fmla="*/ 2147483647 h 1244"/>
              <a:gd name="T94" fmla="*/ 2147483647 w 868"/>
              <a:gd name="T95" fmla="*/ 2147483647 h 1244"/>
              <a:gd name="T96" fmla="*/ 2147483647 w 868"/>
              <a:gd name="T97" fmla="*/ 2147483647 h 1244"/>
              <a:gd name="T98" fmla="*/ 2147483647 w 868"/>
              <a:gd name="T99" fmla="*/ 2147483647 h 1244"/>
              <a:gd name="T100" fmla="*/ 2147483647 w 868"/>
              <a:gd name="T101" fmla="*/ 2147483647 h 1244"/>
              <a:gd name="T102" fmla="*/ 2147483647 w 868"/>
              <a:gd name="T103" fmla="*/ 2147483647 h 1244"/>
              <a:gd name="T104" fmla="*/ 2147483647 w 868"/>
              <a:gd name="T105" fmla="*/ 2147483647 h 1244"/>
              <a:gd name="T106" fmla="*/ 2147483647 w 868"/>
              <a:gd name="T107" fmla="*/ 2147483647 h 1244"/>
              <a:gd name="T108" fmla="*/ 2147483647 w 868"/>
              <a:gd name="T109" fmla="*/ 2147483647 h 1244"/>
              <a:gd name="T110" fmla="*/ 2147483647 w 868"/>
              <a:gd name="T111" fmla="*/ 2147483647 h 1244"/>
              <a:gd name="T112" fmla="*/ 2147483647 w 868"/>
              <a:gd name="T113" fmla="*/ 2147483647 h 1244"/>
              <a:gd name="T114" fmla="*/ 2147483647 w 868"/>
              <a:gd name="T115" fmla="*/ 2147483647 h 124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868"/>
              <a:gd name="T175" fmla="*/ 0 h 1244"/>
              <a:gd name="T176" fmla="*/ 868 w 868"/>
              <a:gd name="T177" fmla="*/ 1244 h 1244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868" h="1244">
                <a:moveTo>
                  <a:pt x="556" y="415"/>
                </a:moveTo>
                <a:cubicBezTo>
                  <a:pt x="551" y="410"/>
                  <a:pt x="637" y="357"/>
                  <a:pt x="669" y="330"/>
                </a:cubicBezTo>
                <a:cubicBezTo>
                  <a:pt x="701" y="303"/>
                  <a:pt x="727" y="286"/>
                  <a:pt x="751" y="253"/>
                </a:cubicBezTo>
                <a:cubicBezTo>
                  <a:pt x="775" y="220"/>
                  <a:pt x="796" y="165"/>
                  <a:pt x="811" y="131"/>
                </a:cubicBezTo>
                <a:cubicBezTo>
                  <a:pt x="826" y="97"/>
                  <a:pt x="831" y="65"/>
                  <a:pt x="840" y="46"/>
                </a:cubicBezTo>
                <a:cubicBezTo>
                  <a:pt x="849" y="27"/>
                  <a:pt x="868" y="0"/>
                  <a:pt x="868" y="18"/>
                </a:cubicBezTo>
                <a:cubicBezTo>
                  <a:pt x="868" y="36"/>
                  <a:pt x="848" y="100"/>
                  <a:pt x="843" y="157"/>
                </a:cubicBezTo>
                <a:cubicBezTo>
                  <a:pt x="838" y="214"/>
                  <a:pt x="845" y="292"/>
                  <a:pt x="840" y="358"/>
                </a:cubicBezTo>
                <a:cubicBezTo>
                  <a:pt x="835" y="424"/>
                  <a:pt x="830" y="485"/>
                  <a:pt x="811" y="556"/>
                </a:cubicBezTo>
                <a:cubicBezTo>
                  <a:pt x="792" y="627"/>
                  <a:pt x="758" y="726"/>
                  <a:pt x="726" y="783"/>
                </a:cubicBezTo>
                <a:cubicBezTo>
                  <a:pt x="694" y="840"/>
                  <a:pt x="641" y="877"/>
                  <a:pt x="621" y="898"/>
                </a:cubicBezTo>
                <a:cubicBezTo>
                  <a:pt x="601" y="919"/>
                  <a:pt x="611" y="905"/>
                  <a:pt x="605" y="907"/>
                </a:cubicBezTo>
                <a:cubicBezTo>
                  <a:pt x="599" y="909"/>
                  <a:pt x="598" y="912"/>
                  <a:pt x="587" y="909"/>
                </a:cubicBezTo>
                <a:cubicBezTo>
                  <a:pt x="576" y="906"/>
                  <a:pt x="555" y="899"/>
                  <a:pt x="540" y="890"/>
                </a:cubicBezTo>
                <a:cubicBezTo>
                  <a:pt x="525" y="881"/>
                  <a:pt x="511" y="872"/>
                  <a:pt x="495" y="856"/>
                </a:cubicBezTo>
                <a:cubicBezTo>
                  <a:pt x="479" y="840"/>
                  <a:pt x="457" y="807"/>
                  <a:pt x="447" y="793"/>
                </a:cubicBezTo>
                <a:cubicBezTo>
                  <a:pt x="437" y="779"/>
                  <a:pt x="440" y="781"/>
                  <a:pt x="437" y="772"/>
                </a:cubicBezTo>
                <a:cubicBezTo>
                  <a:pt x="434" y="763"/>
                  <a:pt x="429" y="775"/>
                  <a:pt x="430" y="738"/>
                </a:cubicBezTo>
                <a:cubicBezTo>
                  <a:pt x="431" y="701"/>
                  <a:pt x="428" y="612"/>
                  <a:pt x="444" y="549"/>
                </a:cubicBezTo>
                <a:cubicBezTo>
                  <a:pt x="460" y="486"/>
                  <a:pt x="505" y="409"/>
                  <a:pt x="528" y="358"/>
                </a:cubicBezTo>
                <a:cubicBezTo>
                  <a:pt x="551" y="307"/>
                  <a:pt x="556" y="283"/>
                  <a:pt x="584" y="245"/>
                </a:cubicBezTo>
                <a:cubicBezTo>
                  <a:pt x="612" y="207"/>
                  <a:pt x="683" y="102"/>
                  <a:pt x="698" y="131"/>
                </a:cubicBezTo>
                <a:cubicBezTo>
                  <a:pt x="713" y="160"/>
                  <a:pt x="680" y="345"/>
                  <a:pt x="675" y="421"/>
                </a:cubicBezTo>
                <a:cubicBezTo>
                  <a:pt x="670" y="497"/>
                  <a:pt x="679" y="529"/>
                  <a:pt x="669" y="585"/>
                </a:cubicBezTo>
                <a:cubicBezTo>
                  <a:pt x="659" y="641"/>
                  <a:pt x="627" y="721"/>
                  <a:pt x="613" y="759"/>
                </a:cubicBezTo>
                <a:cubicBezTo>
                  <a:pt x="599" y="797"/>
                  <a:pt x="592" y="799"/>
                  <a:pt x="584" y="812"/>
                </a:cubicBezTo>
                <a:cubicBezTo>
                  <a:pt x="576" y="825"/>
                  <a:pt x="589" y="819"/>
                  <a:pt x="566" y="840"/>
                </a:cubicBezTo>
                <a:cubicBezTo>
                  <a:pt x="543" y="861"/>
                  <a:pt x="480" y="913"/>
                  <a:pt x="447" y="937"/>
                </a:cubicBezTo>
                <a:cubicBezTo>
                  <a:pt x="414" y="961"/>
                  <a:pt x="391" y="955"/>
                  <a:pt x="367" y="981"/>
                </a:cubicBezTo>
                <a:cubicBezTo>
                  <a:pt x="343" y="1007"/>
                  <a:pt x="326" y="1060"/>
                  <a:pt x="301" y="1095"/>
                </a:cubicBezTo>
                <a:cubicBezTo>
                  <a:pt x="276" y="1130"/>
                  <a:pt x="247" y="1165"/>
                  <a:pt x="219" y="1189"/>
                </a:cubicBezTo>
                <a:cubicBezTo>
                  <a:pt x="191" y="1213"/>
                  <a:pt x="166" y="1230"/>
                  <a:pt x="131" y="1237"/>
                </a:cubicBezTo>
                <a:cubicBezTo>
                  <a:pt x="96" y="1244"/>
                  <a:pt x="22" y="1235"/>
                  <a:pt x="11" y="1229"/>
                </a:cubicBezTo>
                <a:cubicBezTo>
                  <a:pt x="0" y="1223"/>
                  <a:pt x="39" y="1214"/>
                  <a:pt x="64" y="1199"/>
                </a:cubicBezTo>
                <a:cubicBezTo>
                  <a:pt x="89" y="1184"/>
                  <a:pt x="124" y="1172"/>
                  <a:pt x="159" y="1141"/>
                </a:cubicBezTo>
                <a:cubicBezTo>
                  <a:pt x="194" y="1110"/>
                  <a:pt x="237" y="1051"/>
                  <a:pt x="273" y="1010"/>
                </a:cubicBezTo>
                <a:cubicBezTo>
                  <a:pt x="309" y="969"/>
                  <a:pt x="341" y="924"/>
                  <a:pt x="375" y="893"/>
                </a:cubicBezTo>
                <a:cubicBezTo>
                  <a:pt x="409" y="862"/>
                  <a:pt x="449" y="840"/>
                  <a:pt x="475" y="825"/>
                </a:cubicBezTo>
                <a:cubicBezTo>
                  <a:pt x="501" y="810"/>
                  <a:pt x="510" y="825"/>
                  <a:pt x="531" y="805"/>
                </a:cubicBezTo>
                <a:cubicBezTo>
                  <a:pt x="552" y="785"/>
                  <a:pt x="583" y="756"/>
                  <a:pt x="600" y="705"/>
                </a:cubicBezTo>
                <a:cubicBezTo>
                  <a:pt x="617" y="654"/>
                  <a:pt x="624" y="559"/>
                  <a:pt x="631" y="501"/>
                </a:cubicBezTo>
                <a:cubicBezTo>
                  <a:pt x="638" y="443"/>
                  <a:pt x="636" y="402"/>
                  <a:pt x="641" y="358"/>
                </a:cubicBezTo>
                <a:cubicBezTo>
                  <a:pt x="646" y="314"/>
                  <a:pt x="663" y="254"/>
                  <a:pt x="659" y="237"/>
                </a:cubicBezTo>
                <a:cubicBezTo>
                  <a:pt x="655" y="220"/>
                  <a:pt x="643" y="219"/>
                  <a:pt x="619" y="257"/>
                </a:cubicBezTo>
                <a:cubicBezTo>
                  <a:pt x="595" y="295"/>
                  <a:pt x="537" y="403"/>
                  <a:pt x="512" y="467"/>
                </a:cubicBezTo>
                <a:cubicBezTo>
                  <a:pt x="487" y="531"/>
                  <a:pt x="477" y="589"/>
                  <a:pt x="471" y="641"/>
                </a:cubicBezTo>
                <a:cubicBezTo>
                  <a:pt x="465" y="693"/>
                  <a:pt x="473" y="743"/>
                  <a:pt x="479" y="777"/>
                </a:cubicBezTo>
                <a:cubicBezTo>
                  <a:pt x="485" y="811"/>
                  <a:pt x="501" y="835"/>
                  <a:pt x="507" y="848"/>
                </a:cubicBezTo>
                <a:cubicBezTo>
                  <a:pt x="513" y="861"/>
                  <a:pt x="514" y="855"/>
                  <a:pt x="518" y="856"/>
                </a:cubicBezTo>
                <a:cubicBezTo>
                  <a:pt x="522" y="857"/>
                  <a:pt x="512" y="861"/>
                  <a:pt x="532" y="854"/>
                </a:cubicBezTo>
                <a:cubicBezTo>
                  <a:pt x="552" y="847"/>
                  <a:pt x="609" y="843"/>
                  <a:pt x="641" y="812"/>
                </a:cubicBezTo>
                <a:cubicBezTo>
                  <a:pt x="673" y="781"/>
                  <a:pt x="702" y="722"/>
                  <a:pt x="726" y="670"/>
                </a:cubicBezTo>
                <a:cubicBezTo>
                  <a:pt x="750" y="618"/>
                  <a:pt x="772" y="557"/>
                  <a:pt x="783" y="500"/>
                </a:cubicBezTo>
                <a:cubicBezTo>
                  <a:pt x="794" y="443"/>
                  <a:pt x="790" y="367"/>
                  <a:pt x="791" y="325"/>
                </a:cubicBezTo>
                <a:cubicBezTo>
                  <a:pt x="792" y="283"/>
                  <a:pt x="794" y="249"/>
                  <a:pt x="787" y="249"/>
                </a:cubicBezTo>
                <a:cubicBezTo>
                  <a:pt x="780" y="249"/>
                  <a:pt x="761" y="307"/>
                  <a:pt x="747" y="325"/>
                </a:cubicBezTo>
                <a:cubicBezTo>
                  <a:pt x="733" y="343"/>
                  <a:pt x="735" y="342"/>
                  <a:pt x="703" y="357"/>
                </a:cubicBezTo>
                <a:cubicBezTo>
                  <a:pt x="671" y="372"/>
                  <a:pt x="587" y="403"/>
                  <a:pt x="556" y="415"/>
                </a:cubicBez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r" rtl="1">
              <a:defRPr/>
            </a:pPr>
            <a:endParaRPr lang="fa-IR">
              <a:solidFill>
                <a:prstClr val="black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3086" name="Freeform 14"/>
          <p:cNvSpPr>
            <a:spLocks/>
          </p:cNvSpPr>
          <p:nvPr/>
        </p:nvSpPr>
        <p:spPr bwMode="ltGray">
          <a:xfrm>
            <a:off x="4437063" y="1403350"/>
            <a:ext cx="182562" cy="228600"/>
          </a:xfrm>
          <a:custGeom>
            <a:avLst/>
            <a:gdLst>
              <a:gd name="T0" fmla="*/ 2147483647 w 115"/>
              <a:gd name="T1" fmla="*/ 2147483647 h 144"/>
              <a:gd name="T2" fmla="*/ 2147483647 w 115"/>
              <a:gd name="T3" fmla="*/ 2147483647 h 144"/>
              <a:gd name="T4" fmla="*/ 2147483647 w 115"/>
              <a:gd name="T5" fmla="*/ 2147483647 h 144"/>
              <a:gd name="T6" fmla="*/ 2147483647 w 115"/>
              <a:gd name="T7" fmla="*/ 2147483647 h 144"/>
              <a:gd name="T8" fmla="*/ 2147483647 w 115"/>
              <a:gd name="T9" fmla="*/ 2147483647 h 144"/>
              <a:gd name="T10" fmla="*/ 2147483647 w 115"/>
              <a:gd name="T11" fmla="*/ 2147483647 h 144"/>
              <a:gd name="T12" fmla="*/ 2147483647 w 115"/>
              <a:gd name="T13" fmla="*/ 2147483647 h 144"/>
              <a:gd name="T14" fmla="*/ 2147483647 w 115"/>
              <a:gd name="T15" fmla="*/ 2147483647 h 144"/>
              <a:gd name="T16" fmla="*/ 2147483647 w 115"/>
              <a:gd name="T17" fmla="*/ 2147483647 h 144"/>
              <a:gd name="T18" fmla="*/ 2147483647 w 115"/>
              <a:gd name="T19" fmla="*/ 2147483647 h 144"/>
              <a:gd name="T20" fmla="*/ 2147483647 w 115"/>
              <a:gd name="T21" fmla="*/ 2147483647 h 144"/>
              <a:gd name="T22" fmla="*/ 2147483647 w 115"/>
              <a:gd name="T23" fmla="*/ 2147483647 h 144"/>
              <a:gd name="T24" fmla="*/ 2147483647 w 115"/>
              <a:gd name="T25" fmla="*/ 2147483647 h 144"/>
              <a:gd name="T26" fmla="*/ 2147483647 w 115"/>
              <a:gd name="T27" fmla="*/ 2147483647 h 144"/>
              <a:gd name="T28" fmla="*/ 2147483647 w 115"/>
              <a:gd name="T29" fmla="*/ 2147483647 h 144"/>
              <a:gd name="T30" fmla="*/ 2147483647 w 115"/>
              <a:gd name="T31" fmla="*/ 2147483647 h 14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5"/>
              <a:gd name="T49" fmla="*/ 0 h 144"/>
              <a:gd name="T50" fmla="*/ 115 w 115"/>
              <a:gd name="T51" fmla="*/ 144 h 14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5" h="144">
                <a:moveTo>
                  <a:pt x="87" y="2"/>
                </a:moveTo>
                <a:cubicBezTo>
                  <a:pt x="83" y="0"/>
                  <a:pt x="92" y="33"/>
                  <a:pt x="92" y="45"/>
                </a:cubicBezTo>
                <a:cubicBezTo>
                  <a:pt x="92" y="57"/>
                  <a:pt x="91" y="69"/>
                  <a:pt x="86" y="74"/>
                </a:cubicBezTo>
                <a:cubicBezTo>
                  <a:pt x="81" y="79"/>
                  <a:pt x="67" y="72"/>
                  <a:pt x="60" y="75"/>
                </a:cubicBezTo>
                <a:cubicBezTo>
                  <a:pt x="53" y="78"/>
                  <a:pt x="47" y="88"/>
                  <a:pt x="42" y="95"/>
                </a:cubicBezTo>
                <a:cubicBezTo>
                  <a:pt x="37" y="102"/>
                  <a:pt x="34" y="116"/>
                  <a:pt x="30" y="115"/>
                </a:cubicBezTo>
                <a:cubicBezTo>
                  <a:pt x="26" y="114"/>
                  <a:pt x="16" y="97"/>
                  <a:pt x="15" y="86"/>
                </a:cubicBezTo>
                <a:cubicBezTo>
                  <a:pt x="14" y="75"/>
                  <a:pt x="23" y="51"/>
                  <a:pt x="21" y="51"/>
                </a:cubicBezTo>
                <a:cubicBezTo>
                  <a:pt x="19" y="51"/>
                  <a:pt x="4" y="75"/>
                  <a:pt x="2" y="87"/>
                </a:cubicBezTo>
                <a:cubicBezTo>
                  <a:pt x="0" y="99"/>
                  <a:pt x="3" y="117"/>
                  <a:pt x="8" y="126"/>
                </a:cubicBezTo>
                <a:cubicBezTo>
                  <a:pt x="13" y="135"/>
                  <a:pt x="23" y="144"/>
                  <a:pt x="30" y="143"/>
                </a:cubicBezTo>
                <a:cubicBezTo>
                  <a:pt x="37" y="142"/>
                  <a:pt x="45" y="125"/>
                  <a:pt x="51" y="117"/>
                </a:cubicBezTo>
                <a:cubicBezTo>
                  <a:pt x="57" y="109"/>
                  <a:pt x="60" y="95"/>
                  <a:pt x="66" y="95"/>
                </a:cubicBezTo>
                <a:cubicBezTo>
                  <a:pt x="72" y="95"/>
                  <a:pt x="79" y="121"/>
                  <a:pt x="87" y="115"/>
                </a:cubicBezTo>
                <a:cubicBezTo>
                  <a:pt x="95" y="109"/>
                  <a:pt x="115" y="77"/>
                  <a:pt x="115" y="58"/>
                </a:cubicBezTo>
                <a:cubicBezTo>
                  <a:pt x="115" y="39"/>
                  <a:pt x="92" y="4"/>
                  <a:pt x="87" y="2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Freeform 15"/>
          <p:cNvSpPr>
            <a:spLocks/>
          </p:cNvSpPr>
          <p:nvPr/>
        </p:nvSpPr>
        <p:spPr bwMode="ltGray">
          <a:xfrm>
            <a:off x="3446463" y="638175"/>
            <a:ext cx="182562" cy="228600"/>
          </a:xfrm>
          <a:custGeom>
            <a:avLst/>
            <a:gdLst>
              <a:gd name="T0" fmla="*/ 2147483647 w 115"/>
              <a:gd name="T1" fmla="*/ 2147483647 h 144"/>
              <a:gd name="T2" fmla="*/ 2147483647 w 115"/>
              <a:gd name="T3" fmla="*/ 2147483647 h 144"/>
              <a:gd name="T4" fmla="*/ 2147483647 w 115"/>
              <a:gd name="T5" fmla="*/ 2147483647 h 144"/>
              <a:gd name="T6" fmla="*/ 2147483647 w 115"/>
              <a:gd name="T7" fmla="*/ 2147483647 h 144"/>
              <a:gd name="T8" fmla="*/ 2147483647 w 115"/>
              <a:gd name="T9" fmla="*/ 2147483647 h 144"/>
              <a:gd name="T10" fmla="*/ 2147483647 w 115"/>
              <a:gd name="T11" fmla="*/ 2147483647 h 144"/>
              <a:gd name="T12" fmla="*/ 2147483647 w 115"/>
              <a:gd name="T13" fmla="*/ 2147483647 h 144"/>
              <a:gd name="T14" fmla="*/ 2147483647 w 115"/>
              <a:gd name="T15" fmla="*/ 2147483647 h 144"/>
              <a:gd name="T16" fmla="*/ 2147483647 w 115"/>
              <a:gd name="T17" fmla="*/ 2147483647 h 144"/>
              <a:gd name="T18" fmla="*/ 2147483647 w 115"/>
              <a:gd name="T19" fmla="*/ 2147483647 h 144"/>
              <a:gd name="T20" fmla="*/ 2147483647 w 115"/>
              <a:gd name="T21" fmla="*/ 2147483647 h 144"/>
              <a:gd name="T22" fmla="*/ 2147483647 w 115"/>
              <a:gd name="T23" fmla="*/ 2147483647 h 144"/>
              <a:gd name="T24" fmla="*/ 2147483647 w 115"/>
              <a:gd name="T25" fmla="*/ 2147483647 h 144"/>
              <a:gd name="T26" fmla="*/ 2147483647 w 115"/>
              <a:gd name="T27" fmla="*/ 2147483647 h 144"/>
              <a:gd name="T28" fmla="*/ 2147483647 w 115"/>
              <a:gd name="T29" fmla="*/ 2147483647 h 144"/>
              <a:gd name="T30" fmla="*/ 2147483647 w 115"/>
              <a:gd name="T31" fmla="*/ 2147483647 h 14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5"/>
              <a:gd name="T49" fmla="*/ 0 h 144"/>
              <a:gd name="T50" fmla="*/ 115 w 115"/>
              <a:gd name="T51" fmla="*/ 144 h 14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5" h="144">
                <a:moveTo>
                  <a:pt x="87" y="2"/>
                </a:moveTo>
                <a:cubicBezTo>
                  <a:pt x="83" y="0"/>
                  <a:pt x="92" y="33"/>
                  <a:pt x="92" y="45"/>
                </a:cubicBezTo>
                <a:cubicBezTo>
                  <a:pt x="92" y="57"/>
                  <a:pt x="91" y="69"/>
                  <a:pt x="86" y="74"/>
                </a:cubicBezTo>
                <a:cubicBezTo>
                  <a:pt x="81" y="79"/>
                  <a:pt x="67" y="72"/>
                  <a:pt x="60" y="75"/>
                </a:cubicBezTo>
                <a:cubicBezTo>
                  <a:pt x="53" y="78"/>
                  <a:pt x="47" y="88"/>
                  <a:pt x="42" y="95"/>
                </a:cubicBezTo>
                <a:cubicBezTo>
                  <a:pt x="37" y="102"/>
                  <a:pt x="34" y="116"/>
                  <a:pt x="30" y="115"/>
                </a:cubicBezTo>
                <a:cubicBezTo>
                  <a:pt x="26" y="114"/>
                  <a:pt x="16" y="97"/>
                  <a:pt x="15" y="86"/>
                </a:cubicBezTo>
                <a:cubicBezTo>
                  <a:pt x="14" y="75"/>
                  <a:pt x="23" y="51"/>
                  <a:pt x="21" y="51"/>
                </a:cubicBezTo>
                <a:cubicBezTo>
                  <a:pt x="19" y="51"/>
                  <a:pt x="4" y="75"/>
                  <a:pt x="2" y="87"/>
                </a:cubicBezTo>
                <a:cubicBezTo>
                  <a:pt x="0" y="99"/>
                  <a:pt x="3" y="117"/>
                  <a:pt x="8" y="126"/>
                </a:cubicBezTo>
                <a:cubicBezTo>
                  <a:pt x="13" y="135"/>
                  <a:pt x="23" y="144"/>
                  <a:pt x="30" y="143"/>
                </a:cubicBezTo>
                <a:cubicBezTo>
                  <a:pt x="37" y="142"/>
                  <a:pt x="45" y="125"/>
                  <a:pt x="51" y="117"/>
                </a:cubicBezTo>
                <a:cubicBezTo>
                  <a:pt x="57" y="109"/>
                  <a:pt x="60" y="95"/>
                  <a:pt x="66" y="95"/>
                </a:cubicBezTo>
                <a:cubicBezTo>
                  <a:pt x="72" y="95"/>
                  <a:pt x="79" y="121"/>
                  <a:pt x="87" y="115"/>
                </a:cubicBezTo>
                <a:cubicBezTo>
                  <a:pt x="95" y="109"/>
                  <a:pt x="115" y="77"/>
                  <a:pt x="115" y="58"/>
                </a:cubicBezTo>
                <a:cubicBezTo>
                  <a:pt x="115" y="39"/>
                  <a:pt x="92" y="4"/>
                  <a:pt x="87" y="2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Freeform 16"/>
          <p:cNvSpPr>
            <a:spLocks/>
          </p:cNvSpPr>
          <p:nvPr/>
        </p:nvSpPr>
        <p:spPr bwMode="ltGray">
          <a:xfrm>
            <a:off x="2478088" y="2406650"/>
            <a:ext cx="74612" cy="501650"/>
          </a:xfrm>
          <a:custGeom>
            <a:avLst/>
            <a:gdLst>
              <a:gd name="T0" fmla="*/ 2147483647 w 47"/>
              <a:gd name="T1" fmla="*/ 2147483647 h 316"/>
              <a:gd name="T2" fmla="*/ 2147483647 w 47"/>
              <a:gd name="T3" fmla="*/ 2147483647 h 316"/>
              <a:gd name="T4" fmla="*/ 2147483647 w 47"/>
              <a:gd name="T5" fmla="*/ 2147483647 h 316"/>
              <a:gd name="T6" fmla="*/ 2147483647 w 47"/>
              <a:gd name="T7" fmla="*/ 2147483647 h 316"/>
              <a:gd name="T8" fmla="*/ 2147483647 w 47"/>
              <a:gd name="T9" fmla="*/ 2147483647 h 316"/>
              <a:gd name="T10" fmla="*/ 2147483647 w 47"/>
              <a:gd name="T11" fmla="*/ 2147483647 h 316"/>
              <a:gd name="T12" fmla="*/ 2147483647 w 47"/>
              <a:gd name="T13" fmla="*/ 2147483647 h 316"/>
              <a:gd name="T14" fmla="*/ 2147483647 w 47"/>
              <a:gd name="T15" fmla="*/ 2147483647 h 31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7"/>
              <a:gd name="T25" fmla="*/ 0 h 316"/>
              <a:gd name="T26" fmla="*/ 47 w 47"/>
              <a:gd name="T27" fmla="*/ 316 h 31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7" h="316">
                <a:moveTo>
                  <a:pt x="15" y="20"/>
                </a:moveTo>
                <a:cubicBezTo>
                  <a:pt x="21" y="36"/>
                  <a:pt x="35" y="115"/>
                  <a:pt x="40" y="148"/>
                </a:cubicBezTo>
                <a:cubicBezTo>
                  <a:pt x="45" y="181"/>
                  <a:pt x="47" y="191"/>
                  <a:pt x="43" y="219"/>
                </a:cubicBezTo>
                <a:cubicBezTo>
                  <a:pt x="39" y="247"/>
                  <a:pt x="16" y="316"/>
                  <a:pt x="13" y="316"/>
                </a:cubicBezTo>
                <a:cubicBezTo>
                  <a:pt x="10" y="316"/>
                  <a:pt x="23" y="246"/>
                  <a:pt x="25" y="221"/>
                </a:cubicBezTo>
                <a:cubicBezTo>
                  <a:pt x="27" y="196"/>
                  <a:pt x="26" y="193"/>
                  <a:pt x="22" y="164"/>
                </a:cubicBezTo>
                <a:cubicBezTo>
                  <a:pt x="18" y="135"/>
                  <a:pt x="2" y="73"/>
                  <a:pt x="1" y="49"/>
                </a:cubicBezTo>
                <a:cubicBezTo>
                  <a:pt x="0" y="25"/>
                  <a:pt x="9" y="0"/>
                  <a:pt x="15" y="20"/>
                </a:cubicBez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360070" y="4567104"/>
            <a:ext cx="1065213" cy="887412"/>
            <a:chOff x="493" y="1555"/>
            <a:chExt cx="525" cy="480"/>
          </a:xfrm>
          <a:solidFill>
            <a:srgbClr val="00B050"/>
          </a:solidFill>
          <a:effectLst>
            <a:glow rad="1905000">
              <a:srgbClr val="00B050">
                <a:alpha val="81000"/>
              </a:srgbClr>
            </a:glow>
          </a:effectLst>
        </p:grpSpPr>
        <p:sp>
          <p:nvSpPr>
            <p:cNvPr id="8220" name="Freeform 18"/>
            <p:cNvSpPr>
              <a:spLocks/>
            </p:cNvSpPr>
            <p:nvPr/>
          </p:nvSpPr>
          <p:spPr bwMode="auto">
            <a:xfrm>
              <a:off x="493" y="1555"/>
              <a:ext cx="525" cy="480"/>
            </a:xfrm>
            <a:custGeom>
              <a:avLst/>
              <a:gdLst>
                <a:gd name="T0" fmla="*/ 225 w 525"/>
                <a:gd name="T1" fmla="*/ 217 h 480"/>
                <a:gd name="T2" fmla="*/ 133 w 525"/>
                <a:gd name="T3" fmla="*/ 0 h 480"/>
                <a:gd name="T4" fmla="*/ 263 w 525"/>
                <a:gd name="T5" fmla="*/ 193 h 480"/>
                <a:gd name="T6" fmla="*/ 393 w 525"/>
                <a:gd name="T7" fmla="*/ 0 h 480"/>
                <a:gd name="T8" fmla="*/ 299 w 525"/>
                <a:gd name="T9" fmla="*/ 217 h 480"/>
                <a:gd name="T10" fmla="*/ 524 w 525"/>
                <a:gd name="T11" fmla="*/ 240 h 480"/>
                <a:gd name="T12" fmla="*/ 298 w 525"/>
                <a:gd name="T13" fmla="*/ 262 h 480"/>
                <a:gd name="T14" fmla="*/ 393 w 525"/>
                <a:gd name="T15" fmla="*/ 479 h 480"/>
                <a:gd name="T16" fmla="*/ 263 w 525"/>
                <a:gd name="T17" fmla="*/ 286 h 480"/>
                <a:gd name="T18" fmla="*/ 133 w 525"/>
                <a:gd name="T19" fmla="*/ 479 h 480"/>
                <a:gd name="T20" fmla="*/ 224 w 525"/>
                <a:gd name="T21" fmla="*/ 263 h 480"/>
                <a:gd name="T22" fmla="*/ 0 w 525"/>
                <a:gd name="T23" fmla="*/ 240 h 480"/>
                <a:gd name="T24" fmla="*/ 225 w 525"/>
                <a:gd name="T25" fmla="*/ 217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25"/>
                <a:gd name="T40" fmla="*/ 0 h 480"/>
                <a:gd name="T41" fmla="*/ 525 w 525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25" h="480">
                  <a:moveTo>
                    <a:pt x="225" y="217"/>
                  </a:moveTo>
                  <a:lnTo>
                    <a:pt x="133" y="0"/>
                  </a:lnTo>
                  <a:lnTo>
                    <a:pt x="263" y="193"/>
                  </a:lnTo>
                  <a:lnTo>
                    <a:pt x="393" y="0"/>
                  </a:lnTo>
                  <a:lnTo>
                    <a:pt x="299" y="217"/>
                  </a:lnTo>
                  <a:lnTo>
                    <a:pt x="524" y="240"/>
                  </a:lnTo>
                  <a:lnTo>
                    <a:pt x="298" y="262"/>
                  </a:lnTo>
                  <a:lnTo>
                    <a:pt x="393" y="479"/>
                  </a:lnTo>
                  <a:lnTo>
                    <a:pt x="263" y="286"/>
                  </a:lnTo>
                  <a:lnTo>
                    <a:pt x="133" y="479"/>
                  </a:lnTo>
                  <a:lnTo>
                    <a:pt x="224" y="263"/>
                  </a:lnTo>
                  <a:lnTo>
                    <a:pt x="0" y="240"/>
                  </a:lnTo>
                  <a:lnTo>
                    <a:pt x="225" y="217"/>
                  </a:lnTo>
                </a:path>
              </a:pathLst>
            </a:custGeom>
            <a:grpFill/>
            <a:ln>
              <a:solidFill>
                <a:srgbClr val="00B050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r" rtl="1">
                <a:defRPr/>
              </a:pPr>
              <a:endParaRPr lang="fa-IR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sp>
          <p:nvSpPr>
            <p:cNvPr id="8221" name="Freeform 19"/>
            <p:cNvSpPr>
              <a:spLocks/>
            </p:cNvSpPr>
            <p:nvPr/>
          </p:nvSpPr>
          <p:spPr bwMode="auto">
            <a:xfrm>
              <a:off x="565" y="1620"/>
              <a:ext cx="382" cy="350"/>
            </a:xfrm>
            <a:custGeom>
              <a:avLst/>
              <a:gdLst>
                <a:gd name="T0" fmla="*/ 153 w 382"/>
                <a:gd name="T1" fmla="*/ 153 h 350"/>
                <a:gd name="T2" fmla="*/ 95 w 382"/>
                <a:gd name="T3" fmla="*/ 0 h 350"/>
                <a:gd name="T4" fmla="*/ 191 w 382"/>
                <a:gd name="T5" fmla="*/ 128 h 350"/>
                <a:gd name="T6" fmla="*/ 284 w 382"/>
                <a:gd name="T7" fmla="*/ 0 h 350"/>
                <a:gd name="T8" fmla="*/ 227 w 382"/>
                <a:gd name="T9" fmla="*/ 153 h 350"/>
                <a:gd name="T10" fmla="*/ 381 w 382"/>
                <a:gd name="T11" fmla="*/ 175 h 350"/>
                <a:gd name="T12" fmla="*/ 226 w 382"/>
                <a:gd name="T13" fmla="*/ 196 h 350"/>
                <a:gd name="T14" fmla="*/ 284 w 382"/>
                <a:gd name="T15" fmla="*/ 349 h 350"/>
                <a:gd name="T16" fmla="*/ 191 w 382"/>
                <a:gd name="T17" fmla="*/ 221 h 350"/>
                <a:gd name="T18" fmla="*/ 95 w 382"/>
                <a:gd name="T19" fmla="*/ 349 h 350"/>
                <a:gd name="T20" fmla="*/ 152 w 382"/>
                <a:gd name="T21" fmla="*/ 198 h 350"/>
                <a:gd name="T22" fmla="*/ 0 w 382"/>
                <a:gd name="T23" fmla="*/ 175 h 350"/>
                <a:gd name="T24" fmla="*/ 153 w 382"/>
                <a:gd name="T25" fmla="*/ 153 h 3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2"/>
                <a:gd name="T40" fmla="*/ 0 h 350"/>
                <a:gd name="T41" fmla="*/ 382 w 382"/>
                <a:gd name="T42" fmla="*/ 350 h 3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2" h="350">
                  <a:moveTo>
                    <a:pt x="153" y="153"/>
                  </a:moveTo>
                  <a:lnTo>
                    <a:pt x="95" y="0"/>
                  </a:lnTo>
                  <a:lnTo>
                    <a:pt x="191" y="128"/>
                  </a:lnTo>
                  <a:lnTo>
                    <a:pt x="284" y="0"/>
                  </a:lnTo>
                  <a:lnTo>
                    <a:pt x="227" y="153"/>
                  </a:lnTo>
                  <a:lnTo>
                    <a:pt x="381" y="175"/>
                  </a:lnTo>
                  <a:lnTo>
                    <a:pt x="226" y="196"/>
                  </a:lnTo>
                  <a:lnTo>
                    <a:pt x="284" y="349"/>
                  </a:lnTo>
                  <a:lnTo>
                    <a:pt x="191" y="221"/>
                  </a:lnTo>
                  <a:lnTo>
                    <a:pt x="95" y="349"/>
                  </a:lnTo>
                  <a:lnTo>
                    <a:pt x="152" y="198"/>
                  </a:lnTo>
                  <a:lnTo>
                    <a:pt x="0" y="175"/>
                  </a:lnTo>
                  <a:lnTo>
                    <a:pt x="153" y="153"/>
                  </a:lnTo>
                </a:path>
              </a:pathLst>
            </a:custGeom>
            <a:grpFill/>
            <a:ln>
              <a:solidFill>
                <a:srgbClr val="00B050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r" rtl="1">
                <a:defRPr/>
              </a:pPr>
              <a:endParaRPr lang="fa-IR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sp>
          <p:nvSpPr>
            <p:cNvPr id="8222" name="Freeform 20"/>
            <p:cNvSpPr>
              <a:spLocks/>
            </p:cNvSpPr>
            <p:nvPr/>
          </p:nvSpPr>
          <p:spPr bwMode="auto">
            <a:xfrm>
              <a:off x="621" y="1629"/>
              <a:ext cx="270" cy="332"/>
            </a:xfrm>
            <a:custGeom>
              <a:avLst/>
              <a:gdLst>
                <a:gd name="T0" fmla="*/ 0 w 270"/>
                <a:gd name="T1" fmla="*/ 84 h 332"/>
                <a:gd name="T2" fmla="*/ 122 w 270"/>
                <a:gd name="T3" fmla="*/ 143 h 332"/>
                <a:gd name="T4" fmla="*/ 135 w 270"/>
                <a:gd name="T5" fmla="*/ 0 h 332"/>
                <a:gd name="T6" fmla="*/ 147 w 270"/>
                <a:gd name="T7" fmla="*/ 143 h 332"/>
                <a:gd name="T8" fmla="*/ 268 w 270"/>
                <a:gd name="T9" fmla="*/ 82 h 332"/>
                <a:gd name="T10" fmla="*/ 159 w 270"/>
                <a:gd name="T11" fmla="*/ 166 h 332"/>
                <a:gd name="T12" fmla="*/ 269 w 270"/>
                <a:gd name="T13" fmla="*/ 249 h 332"/>
                <a:gd name="T14" fmla="*/ 147 w 270"/>
                <a:gd name="T15" fmla="*/ 189 h 332"/>
                <a:gd name="T16" fmla="*/ 135 w 270"/>
                <a:gd name="T17" fmla="*/ 331 h 332"/>
                <a:gd name="T18" fmla="*/ 122 w 270"/>
                <a:gd name="T19" fmla="*/ 189 h 332"/>
                <a:gd name="T20" fmla="*/ 0 w 270"/>
                <a:gd name="T21" fmla="*/ 249 h 332"/>
                <a:gd name="T22" fmla="*/ 110 w 270"/>
                <a:gd name="T23" fmla="*/ 166 h 332"/>
                <a:gd name="T24" fmla="*/ 0 w 270"/>
                <a:gd name="T25" fmla="*/ 84 h 3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332"/>
                <a:gd name="T41" fmla="*/ 270 w 270"/>
                <a:gd name="T42" fmla="*/ 332 h 3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332">
                  <a:moveTo>
                    <a:pt x="0" y="84"/>
                  </a:moveTo>
                  <a:lnTo>
                    <a:pt x="122" y="143"/>
                  </a:lnTo>
                  <a:lnTo>
                    <a:pt x="135" y="0"/>
                  </a:lnTo>
                  <a:lnTo>
                    <a:pt x="147" y="143"/>
                  </a:lnTo>
                  <a:lnTo>
                    <a:pt x="268" y="82"/>
                  </a:lnTo>
                  <a:lnTo>
                    <a:pt x="159" y="166"/>
                  </a:lnTo>
                  <a:lnTo>
                    <a:pt x="269" y="249"/>
                  </a:lnTo>
                  <a:lnTo>
                    <a:pt x="147" y="189"/>
                  </a:lnTo>
                  <a:lnTo>
                    <a:pt x="135" y="331"/>
                  </a:lnTo>
                  <a:lnTo>
                    <a:pt x="122" y="189"/>
                  </a:lnTo>
                  <a:lnTo>
                    <a:pt x="0" y="249"/>
                  </a:lnTo>
                  <a:lnTo>
                    <a:pt x="110" y="166"/>
                  </a:lnTo>
                  <a:lnTo>
                    <a:pt x="0" y="84"/>
                  </a:lnTo>
                </a:path>
              </a:pathLst>
            </a:custGeom>
            <a:grpFill/>
            <a:ln>
              <a:solidFill>
                <a:srgbClr val="00B050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r" rtl="1">
                <a:defRPr/>
              </a:pPr>
              <a:endParaRPr lang="fa-IR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sp>
          <p:nvSpPr>
            <p:cNvPr id="8223" name="Freeform 21"/>
            <p:cNvSpPr>
              <a:spLocks/>
            </p:cNvSpPr>
            <p:nvPr/>
          </p:nvSpPr>
          <p:spPr bwMode="auto">
            <a:xfrm>
              <a:off x="722" y="1752"/>
              <a:ext cx="68" cy="85"/>
            </a:xfrm>
            <a:custGeom>
              <a:avLst/>
              <a:gdLst>
                <a:gd name="T0" fmla="*/ 0 w 68"/>
                <a:gd name="T1" fmla="*/ 20 h 85"/>
                <a:gd name="T2" fmla="*/ 27 w 68"/>
                <a:gd name="T3" fmla="*/ 30 h 85"/>
                <a:gd name="T4" fmla="*/ 33 w 68"/>
                <a:gd name="T5" fmla="*/ 0 h 85"/>
                <a:gd name="T6" fmla="*/ 39 w 68"/>
                <a:gd name="T7" fmla="*/ 30 h 85"/>
                <a:gd name="T8" fmla="*/ 67 w 68"/>
                <a:gd name="T9" fmla="*/ 20 h 85"/>
                <a:gd name="T10" fmla="*/ 45 w 68"/>
                <a:gd name="T11" fmla="*/ 42 h 85"/>
                <a:gd name="T12" fmla="*/ 67 w 68"/>
                <a:gd name="T13" fmla="*/ 62 h 85"/>
                <a:gd name="T14" fmla="*/ 39 w 68"/>
                <a:gd name="T15" fmla="*/ 52 h 85"/>
                <a:gd name="T16" fmla="*/ 33 w 68"/>
                <a:gd name="T17" fmla="*/ 84 h 85"/>
                <a:gd name="T18" fmla="*/ 27 w 68"/>
                <a:gd name="T19" fmla="*/ 52 h 85"/>
                <a:gd name="T20" fmla="*/ 0 w 68"/>
                <a:gd name="T21" fmla="*/ 62 h 85"/>
                <a:gd name="T22" fmla="*/ 21 w 68"/>
                <a:gd name="T23" fmla="*/ 42 h 85"/>
                <a:gd name="T24" fmla="*/ 0 w 68"/>
                <a:gd name="T25" fmla="*/ 2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"/>
                <a:gd name="T40" fmla="*/ 0 h 85"/>
                <a:gd name="T41" fmla="*/ 68 w 68"/>
                <a:gd name="T42" fmla="*/ 85 h 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" h="85">
                  <a:moveTo>
                    <a:pt x="0" y="20"/>
                  </a:moveTo>
                  <a:lnTo>
                    <a:pt x="27" y="30"/>
                  </a:lnTo>
                  <a:lnTo>
                    <a:pt x="33" y="0"/>
                  </a:lnTo>
                  <a:lnTo>
                    <a:pt x="39" y="30"/>
                  </a:lnTo>
                  <a:lnTo>
                    <a:pt x="67" y="20"/>
                  </a:lnTo>
                  <a:lnTo>
                    <a:pt x="45" y="42"/>
                  </a:lnTo>
                  <a:lnTo>
                    <a:pt x="67" y="62"/>
                  </a:lnTo>
                  <a:lnTo>
                    <a:pt x="39" y="52"/>
                  </a:lnTo>
                  <a:lnTo>
                    <a:pt x="33" y="84"/>
                  </a:lnTo>
                  <a:lnTo>
                    <a:pt x="27" y="52"/>
                  </a:lnTo>
                  <a:lnTo>
                    <a:pt x="0" y="62"/>
                  </a:lnTo>
                  <a:lnTo>
                    <a:pt x="21" y="42"/>
                  </a:lnTo>
                  <a:lnTo>
                    <a:pt x="0" y="20"/>
                  </a:lnTo>
                </a:path>
              </a:pathLst>
            </a:custGeom>
            <a:grpFill/>
            <a:ln>
              <a:solidFill>
                <a:srgbClr val="00B050"/>
              </a:solidFill>
            </a:ln>
            <a:scene3d>
              <a:camera prst="orthographicFront"/>
              <a:lightRig rig="threePt" dir="t"/>
            </a:scene3d>
            <a:sp3d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r" rtl="1">
                <a:defRPr/>
              </a:pPr>
              <a:endParaRPr lang="fa-IR">
                <a:solidFill>
                  <a:prstClr val="black"/>
                </a:solidFill>
                <a:latin typeface="Verdana" pitchFamily="34" charset="0"/>
              </a:endParaRPr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522288" y="2573338"/>
            <a:ext cx="1065212" cy="887412"/>
            <a:chOff x="493" y="1555"/>
            <a:chExt cx="525" cy="480"/>
          </a:xfrm>
          <a:solidFill>
            <a:schemeClr val="bg1"/>
          </a:solidFill>
          <a:effectLst>
            <a:glow rad="1905000">
              <a:schemeClr val="bg1">
                <a:alpha val="81000"/>
              </a:schemeClr>
            </a:glow>
          </a:effectLst>
        </p:grpSpPr>
        <p:sp>
          <p:nvSpPr>
            <p:cNvPr id="8216" name="Freeform 23"/>
            <p:cNvSpPr>
              <a:spLocks/>
            </p:cNvSpPr>
            <p:nvPr/>
          </p:nvSpPr>
          <p:spPr bwMode="auto">
            <a:xfrm>
              <a:off x="493" y="1555"/>
              <a:ext cx="525" cy="480"/>
            </a:xfrm>
            <a:custGeom>
              <a:avLst/>
              <a:gdLst>
                <a:gd name="T0" fmla="*/ 225 w 525"/>
                <a:gd name="T1" fmla="*/ 217 h 480"/>
                <a:gd name="T2" fmla="*/ 133 w 525"/>
                <a:gd name="T3" fmla="*/ 0 h 480"/>
                <a:gd name="T4" fmla="*/ 263 w 525"/>
                <a:gd name="T5" fmla="*/ 193 h 480"/>
                <a:gd name="T6" fmla="*/ 393 w 525"/>
                <a:gd name="T7" fmla="*/ 0 h 480"/>
                <a:gd name="T8" fmla="*/ 299 w 525"/>
                <a:gd name="T9" fmla="*/ 217 h 480"/>
                <a:gd name="T10" fmla="*/ 524 w 525"/>
                <a:gd name="T11" fmla="*/ 240 h 480"/>
                <a:gd name="T12" fmla="*/ 298 w 525"/>
                <a:gd name="T13" fmla="*/ 262 h 480"/>
                <a:gd name="T14" fmla="*/ 393 w 525"/>
                <a:gd name="T15" fmla="*/ 479 h 480"/>
                <a:gd name="T16" fmla="*/ 263 w 525"/>
                <a:gd name="T17" fmla="*/ 286 h 480"/>
                <a:gd name="T18" fmla="*/ 133 w 525"/>
                <a:gd name="T19" fmla="*/ 479 h 480"/>
                <a:gd name="T20" fmla="*/ 224 w 525"/>
                <a:gd name="T21" fmla="*/ 263 h 480"/>
                <a:gd name="T22" fmla="*/ 0 w 525"/>
                <a:gd name="T23" fmla="*/ 240 h 480"/>
                <a:gd name="T24" fmla="*/ 225 w 525"/>
                <a:gd name="T25" fmla="*/ 217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25"/>
                <a:gd name="T40" fmla="*/ 0 h 480"/>
                <a:gd name="T41" fmla="*/ 525 w 525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25" h="480">
                  <a:moveTo>
                    <a:pt x="225" y="217"/>
                  </a:moveTo>
                  <a:lnTo>
                    <a:pt x="133" y="0"/>
                  </a:lnTo>
                  <a:lnTo>
                    <a:pt x="263" y="193"/>
                  </a:lnTo>
                  <a:lnTo>
                    <a:pt x="393" y="0"/>
                  </a:lnTo>
                  <a:lnTo>
                    <a:pt x="299" y="217"/>
                  </a:lnTo>
                  <a:lnTo>
                    <a:pt x="524" y="240"/>
                  </a:lnTo>
                  <a:lnTo>
                    <a:pt x="298" y="262"/>
                  </a:lnTo>
                  <a:lnTo>
                    <a:pt x="393" y="479"/>
                  </a:lnTo>
                  <a:lnTo>
                    <a:pt x="263" y="286"/>
                  </a:lnTo>
                  <a:lnTo>
                    <a:pt x="133" y="479"/>
                  </a:lnTo>
                  <a:lnTo>
                    <a:pt x="224" y="263"/>
                  </a:lnTo>
                  <a:lnTo>
                    <a:pt x="0" y="240"/>
                  </a:lnTo>
                  <a:lnTo>
                    <a:pt x="225" y="217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 type="none" w="sm" len="sm"/>
              <a:tailEnd type="none" w="sm" len="sm"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algn="r" rtl="1">
                <a:defRPr/>
              </a:pPr>
              <a:endParaRPr lang="fa-IR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sp>
          <p:nvSpPr>
            <p:cNvPr id="8217" name="Freeform 24"/>
            <p:cNvSpPr>
              <a:spLocks/>
            </p:cNvSpPr>
            <p:nvPr/>
          </p:nvSpPr>
          <p:spPr bwMode="auto">
            <a:xfrm>
              <a:off x="565" y="1620"/>
              <a:ext cx="382" cy="350"/>
            </a:xfrm>
            <a:custGeom>
              <a:avLst/>
              <a:gdLst>
                <a:gd name="T0" fmla="*/ 153 w 382"/>
                <a:gd name="T1" fmla="*/ 153 h 350"/>
                <a:gd name="T2" fmla="*/ 95 w 382"/>
                <a:gd name="T3" fmla="*/ 0 h 350"/>
                <a:gd name="T4" fmla="*/ 191 w 382"/>
                <a:gd name="T5" fmla="*/ 128 h 350"/>
                <a:gd name="T6" fmla="*/ 284 w 382"/>
                <a:gd name="T7" fmla="*/ 0 h 350"/>
                <a:gd name="T8" fmla="*/ 227 w 382"/>
                <a:gd name="T9" fmla="*/ 153 h 350"/>
                <a:gd name="T10" fmla="*/ 381 w 382"/>
                <a:gd name="T11" fmla="*/ 175 h 350"/>
                <a:gd name="T12" fmla="*/ 226 w 382"/>
                <a:gd name="T13" fmla="*/ 196 h 350"/>
                <a:gd name="T14" fmla="*/ 284 w 382"/>
                <a:gd name="T15" fmla="*/ 349 h 350"/>
                <a:gd name="T16" fmla="*/ 191 w 382"/>
                <a:gd name="T17" fmla="*/ 221 h 350"/>
                <a:gd name="T18" fmla="*/ 95 w 382"/>
                <a:gd name="T19" fmla="*/ 349 h 350"/>
                <a:gd name="T20" fmla="*/ 152 w 382"/>
                <a:gd name="T21" fmla="*/ 198 h 350"/>
                <a:gd name="T22" fmla="*/ 0 w 382"/>
                <a:gd name="T23" fmla="*/ 175 h 350"/>
                <a:gd name="T24" fmla="*/ 153 w 382"/>
                <a:gd name="T25" fmla="*/ 153 h 3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2"/>
                <a:gd name="T40" fmla="*/ 0 h 350"/>
                <a:gd name="T41" fmla="*/ 382 w 382"/>
                <a:gd name="T42" fmla="*/ 350 h 3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2" h="350">
                  <a:moveTo>
                    <a:pt x="153" y="153"/>
                  </a:moveTo>
                  <a:lnTo>
                    <a:pt x="95" y="0"/>
                  </a:lnTo>
                  <a:lnTo>
                    <a:pt x="191" y="128"/>
                  </a:lnTo>
                  <a:lnTo>
                    <a:pt x="284" y="0"/>
                  </a:lnTo>
                  <a:lnTo>
                    <a:pt x="227" y="153"/>
                  </a:lnTo>
                  <a:lnTo>
                    <a:pt x="381" y="175"/>
                  </a:lnTo>
                  <a:lnTo>
                    <a:pt x="226" y="196"/>
                  </a:lnTo>
                  <a:lnTo>
                    <a:pt x="284" y="349"/>
                  </a:lnTo>
                  <a:lnTo>
                    <a:pt x="191" y="221"/>
                  </a:lnTo>
                  <a:lnTo>
                    <a:pt x="95" y="349"/>
                  </a:lnTo>
                  <a:lnTo>
                    <a:pt x="152" y="198"/>
                  </a:lnTo>
                  <a:lnTo>
                    <a:pt x="0" y="175"/>
                  </a:lnTo>
                  <a:lnTo>
                    <a:pt x="153" y="153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 type="none" w="sm" len="sm"/>
              <a:tailEnd type="none" w="sm" len="sm"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algn="r" rtl="1">
                <a:defRPr/>
              </a:pPr>
              <a:endParaRPr lang="fa-IR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sp>
          <p:nvSpPr>
            <p:cNvPr id="8218" name="Freeform 25"/>
            <p:cNvSpPr>
              <a:spLocks/>
            </p:cNvSpPr>
            <p:nvPr/>
          </p:nvSpPr>
          <p:spPr bwMode="auto">
            <a:xfrm>
              <a:off x="621" y="1629"/>
              <a:ext cx="270" cy="332"/>
            </a:xfrm>
            <a:custGeom>
              <a:avLst/>
              <a:gdLst>
                <a:gd name="T0" fmla="*/ 0 w 270"/>
                <a:gd name="T1" fmla="*/ 84 h 332"/>
                <a:gd name="T2" fmla="*/ 122 w 270"/>
                <a:gd name="T3" fmla="*/ 143 h 332"/>
                <a:gd name="T4" fmla="*/ 135 w 270"/>
                <a:gd name="T5" fmla="*/ 0 h 332"/>
                <a:gd name="T6" fmla="*/ 147 w 270"/>
                <a:gd name="T7" fmla="*/ 143 h 332"/>
                <a:gd name="T8" fmla="*/ 268 w 270"/>
                <a:gd name="T9" fmla="*/ 82 h 332"/>
                <a:gd name="T10" fmla="*/ 159 w 270"/>
                <a:gd name="T11" fmla="*/ 166 h 332"/>
                <a:gd name="T12" fmla="*/ 269 w 270"/>
                <a:gd name="T13" fmla="*/ 249 h 332"/>
                <a:gd name="T14" fmla="*/ 147 w 270"/>
                <a:gd name="T15" fmla="*/ 189 h 332"/>
                <a:gd name="T16" fmla="*/ 135 w 270"/>
                <a:gd name="T17" fmla="*/ 331 h 332"/>
                <a:gd name="T18" fmla="*/ 122 w 270"/>
                <a:gd name="T19" fmla="*/ 189 h 332"/>
                <a:gd name="T20" fmla="*/ 0 w 270"/>
                <a:gd name="T21" fmla="*/ 249 h 332"/>
                <a:gd name="T22" fmla="*/ 110 w 270"/>
                <a:gd name="T23" fmla="*/ 166 h 332"/>
                <a:gd name="T24" fmla="*/ 0 w 270"/>
                <a:gd name="T25" fmla="*/ 84 h 3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332"/>
                <a:gd name="T41" fmla="*/ 270 w 270"/>
                <a:gd name="T42" fmla="*/ 332 h 3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332">
                  <a:moveTo>
                    <a:pt x="0" y="84"/>
                  </a:moveTo>
                  <a:lnTo>
                    <a:pt x="122" y="143"/>
                  </a:lnTo>
                  <a:lnTo>
                    <a:pt x="135" y="0"/>
                  </a:lnTo>
                  <a:lnTo>
                    <a:pt x="147" y="143"/>
                  </a:lnTo>
                  <a:lnTo>
                    <a:pt x="268" y="82"/>
                  </a:lnTo>
                  <a:lnTo>
                    <a:pt x="159" y="166"/>
                  </a:lnTo>
                  <a:lnTo>
                    <a:pt x="269" y="249"/>
                  </a:lnTo>
                  <a:lnTo>
                    <a:pt x="147" y="189"/>
                  </a:lnTo>
                  <a:lnTo>
                    <a:pt x="135" y="331"/>
                  </a:lnTo>
                  <a:lnTo>
                    <a:pt x="122" y="189"/>
                  </a:lnTo>
                  <a:lnTo>
                    <a:pt x="0" y="249"/>
                  </a:lnTo>
                  <a:lnTo>
                    <a:pt x="110" y="166"/>
                  </a:lnTo>
                  <a:lnTo>
                    <a:pt x="0" y="8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 type="none" w="sm" len="sm"/>
              <a:tailEnd type="none" w="sm" len="sm"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algn="r" rtl="1">
                <a:defRPr/>
              </a:pPr>
              <a:endParaRPr lang="fa-IR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sp>
          <p:nvSpPr>
            <p:cNvPr id="8219" name="Freeform 26"/>
            <p:cNvSpPr>
              <a:spLocks/>
            </p:cNvSpPr>
            <p:nvPr/>
          </p:nvSpPr>
          <p:spPr bwMode="auto">
            <a:xfrm>
              <a:off x="722" y="1752"/>
              <a:ext cx="68" cy="85"/>
            </a:xfrm>
            <a:custGeom>
              <a:avLst/>
              <a:gdLst>
                <a:gd name="T0" fmla="*/ 0 w 68"/>
                <a:gd name="T1" fmla="*/ 20 h 85"/>
                <a:gd name="T2" fmla="*/ 27 w 68"/>
                <a:gd name="T3" fmla="*/ 30 h 85"/>
                <a:gd name="T4" fmla="*/ 33 w 68"/>
                <a:gd name="T5" fmla="*/ 0 h 85"/>
                <a:gd name="T6" fmla="*/ 39 w 68"/>
                <a:gd name="T7" fmla="*/ 30 h 85"/>
                <a:gd name="T8" fmla="*/ 67 w 68"/>
                <a:gd name="T9" fmla="*/ 20 h 85"/>
                <a:gd name="T10" fmla="*/ 45 w 68"/>
                <a:gd name="T11" fmla="*/ 42 h 85"/>
                <a:gd name="T12" fmla="*/ 67 w 68"/>
                <a:gd name="T13" fmla="*/ 62 h 85"/>
                <a:gd name="T14" fmla="*/ 39 w 68"/>
                <a:gd name="T15" fmla="*/ 52 h 85"/>
                <a:gd name="T16" fmla="*/ 33 w 68"/>
                <a:gd name="T17" fmla="*/ 84 h 85"/>
                <a:gd name="T18" fmla="*/ 27 w 68"/>
                <a:gd name="T19" fmla="*/ 52 h 85"/>
                <a:gd name="T20" fmla="*/ 0 w 68"/>
                <a:gd name="T21" fmla="*/ 62 h 85"/>
                <a:gd name="T22" fmla="*/ 21 w 68"/>
                <a:gd name="T23" fmla="*/ 42 h 85"/>
                <a:gd name="T24" fmla="*/ 0 w 68"/>
                <a:gd name="T25" fmla="*/ 2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"/>
                <a:gd name="T40" fmla="*/ 0 h 85"/>
                <a:gd name="T41" fmla="*/ 68 w 68"/>
                <a:gd name="T42" fmla="*/ 85 h 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" h="85">
                  <a:moveTo>
                    <a:pt x="0" y="20"/>
                  </a:moveTo>
                  <a:lnTo>
                    <a:pt x="27" y="30"/>
                  </a:lnTo>
                  <a:lnTo>
                    <a:pt x="33" y="0"/>
                  </a:lnTo>
                  <a:lnTo>
                    <a:pt x="39" y="30"/>
                  </a:lnTo>
                  <a:lnTo>
                    <a:pt x="67" y="20"/>
                  </a:lnTo>
                  <a:lnTo>
                    <a:pt x="45" y="42"/>
                  </a:lnTo>
                  <a:lnTo>
                    <a:pt x="67" y="62"/>
                  </a:lnTo>
                  <a:lnTo>
                    <a:pt x="39" y="52"/>
                  </a:lnTo>
                  <a:lnTo>
                    <a:pt x="33" y="84"/>
                  </a:lnTo>
                  <a:lnTo>
                    <a:pt x="27" y="52"/>
                  </a:lnTo>
                  <a:lnTo>
                    <a:pt x="0" y="62"/>
                  </a:lnTo>
                  <a:lnTo>
                    <a:pt x="21" y="42"/>
                  </a:lnTo>
                  <a:lnTo>
                    <a:pt x="0" y="2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 type="none" w="sm" len="sm"/>
              <a:tailEnd type="none" w="sm" len="sm"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algn="r" rtl="1">
                <a:defRPr/>
              </a:pPr>
              <a:endParaRPr lang="fa-IR">
                <a:solidFill>
                  <a:prstClr val="black"/>
                </a:solidFill>
                <a:latin typeface="Verdana" pitchFamily="34" charset="0"/>
              </a:endParaRPr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6057902" y="1628777"/>
            <a:ext cx="1065213" cy="887413"/>
            <a:chOff x="493" y="1555"/>
            <a:chExt cx="525" cy="480"/>
          </a:xfrm>
          <a:solidFill>
            <a:srgbClr val="FF0000"/>
          </a:solidFill>
          <a:effectLst>
            <a:glow rad="1905000">
              <a:srgbClr val="FF0000">
                <a:alpha val="81000"/>
              </a:srgbClr>
            </a:glow>
          </a:effectLst>
        </p:grpSpPr>
        <p:sp>
          <p:nvSpPr>
            <p:cNvPr id="8212" name="Freeform 28"/>
            <p:cNvSpPr>
              <a:spLocks/>
            </p:cNvSpPr>
            <p:nvPr/>
          </p:nvSpPr>
          <p:spPr bwMode="auto">
            <a:xfrm>
              <a:off x="493" y="1555"/>
              <a:ext cx="525" cy="480"/>
            </a:xfrm>
            <a:custGeom>
              <a:avLst/>
              <a:gdLst>
                <a:gd name="T0" fmla="*/ 225 w 525"/>
                <a:gd name="T1" fmla="*/ 217 h 480"/>
                <a:gd name="T2" fmla="*/ 133 w 525"/>
                <a:gd name="T3" fmla="*/ 0 h 480"/>
                <a:gd name="T4" fmla="*/ 263 w 525"/>
                <a:gd name="T5" fmla="*/ 193 h 480"/>
                <a:gd name="T6" fmla="*/ 393 w 525"/>
                <a:gd name="T7" fmla="*/ 0 h 480"/>
                <a:gd name="T8" fmla="*/ 299 w 525"/>
                <a:gd name="T9" fmla="*/ 217 h 480"/>
                <a:gd name="T10" fmla="*/ 524 w 525"/>
                <a:gd name="T11" fmla="*/ 240 h 480"/>
                <a:gd name="T12" fmla="*/ 298 w 525"/>
                <a:gd name="T13" fmla="*/ 262 h 480"/>
                <a:gd name="T14" fmla="*/ 393 w 525"/>
                <a:gd name="T15" fmla="*/ 479 h 480"/>
                <a:gd name="T16" fmla="*/ 263 w 525"/>
                <a:gd name="T17" fmla="*/ 286 h 480"/>
                <a:gd name="T18" fmla="*/ 133 w 525"/>
                <a:gd name="T19" fmla="*/ 479 h 480"/>
                <a:gd name="T20" fmla="*/ 224 w 525"/>
                <a:gd name="T21" fmla="*/ 263 h 480"/>
                <a:gd name="T22" fmla="*/ 0 w 525"/>
                <a:gd name="T23" fmla="*/ 240 h 480"/>
                <a:gd name="T24" fmla="*/ 225 w 525"/>
                <a:gd name="T25" fmla="*/ 217 h 4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25"/>
                <a:gd name="T40" fmla="*/ 0 h 480"/>
                <a:gd name="T41" fmla="*/ 525 w 525"/>
                <a:gd name="T42" fmla="*/ 480 h 4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25" h="480">
                  <a:moveTo>
                    <a:pt x="225" y="217"/>
                  </a:moveTo>
                  <a:lnTo>
                    <a:pt x="133" y="0"/>
                  </a:lnTo>
                  <a:lnTo>
                    <a:pt x="263" y="193"/>
                  </a:lnTo>
                  <a:lnTo>
                    <a:pt x="393" y="0"/>
                  </a:lnTo>
                  <a:lnTo>
                    <a:pt x="299" y="217"/>
                  </a:lnTo>
                  <a:lnTo>
                    <a:pt x="524" y="240"/>
                  </a:lnTo>
                  <a:lnTo>
                    <a:pt x="298" y="262"/>
                  </a:lnTo>
                  <a:lnTo>
                    <a:pt x="393" y="479"/>
                  </a:lnTo>
                  <a:lnTo>
                    <a:pt x="263" y="286"/>
                  </a:lnTo>
                  <a:lnTo>
                    <a:pt x="133" y="479"/>
                  </a:lnTo>
                  <a:lnTo>
                    <a:pt x="224" y="263"/>
                  </a:lnTo>
                  <a:lnTo>
                    <a:pt x="0" y="240"/>
                  </a:lnTo>
                  <a:lnTo>
                    <a:pt x="225" y="217"/>
                  </a:lnTo>
                </a:path>
              </a:pathLst>
            </a:custGeom>
            <a:grpFill/>
            <a:ln w="9525">
              <a:solidFill>
                <a:srgbClr val="FF0000"/>
              </a:solidFill>
              <a:round/>
              <a:headEnd type="none" w="sm" len="sm"/>
              <a:tailEnd type="none" w="sm" len="sm"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algn="r" rtl="1">
                <a:defRPr/>
              </a:pPr>
              <a:endParaRPr lang="fa-IR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sp>
          <p:nvSpPr>
            <p:cNvPr id="8213" name="Freeform 29"/>
            <p:cNvSpPr>
              <a:spLocks/>
            </p:cNvSpPr>
            <p:nvPr/>
          </p:nvSpPr>
          <p:spPr bwMode="auto">
            <a:xfrm>
              <a:off x="565" y="1620"/>
              <a:ext cx="382" cy="350"/>
            </a:xfrm>
            <a:custGeom>
              <a:avLst/>
              <a:gdLst>
                <a:gd name="T0" fmla="*/ 153 w 382"/>
                <a:gd name="T1" fmla="*/ 153 h 350"/>
                <a:gd name="T2" fmla="*/ 95 w 382"/>
                <a:gd name="T3" fmla="*/ 0 h 350"/>
                <a:gd name="T4" fmla="*/ 191 w 382"/>
                <a:gd name="T5" fmla="*/ 128 h 350"/>
                <a:gd name="T6" fmla="*/ 284 w 382"/>
                <a:gd name="T7" fmla="*/ 0 h 350"/>
                <a:gd name="T8" fmla="*/ 227 w 382"/>
                <a:gd name="T9" fmla="*/ 153 h 350"/>
                <a:gd name="T10" fmla="*/ 381 w 382"/>
                <a:gd name="T11" fmla="*/ 175 h 350"/>
                <a:gd name="T12" fmla="*/ 226 w 382"/>
                <a:gd name="T13" fmla="*/ 196 h 350"/>
                <a:gd name="T14" fmla="*/ 284 w 382"/>
                <a:gd name="T15" fmla="*/ 349 h 350"/>
                <a:gd name="T16" fmla="*/ 191 w 382"/>
                <a:gd name="T17" fmla="*/ 221 h 350"/>
                <a:gd name="T18" fmla="*/ 95 w 382"/>
                <a:gd name="T19" fmla="*/ 349 h 350"/>
                <a:gd name="T20" fmla="*/ 152 w 382"/>
                <a:gd name="T21" fmla="*/ 198 h 350"/>
                <a:gd name="T22" fmla="*/ 0 w 382"/>
                <a:gd name="T23" fmla="*/ 175 h 350"/>
                <a:gd name="T24" fmla="*/ 153 w 382"/>
                <a:gd name="T25" fmla="*/ 153 h 3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2"/>
                <a:gd name="T40" fmla="*/ 0 h 350"/>
                <a:gd name="T41" fmla="*/ 382 w 382"/>
                <a:gd name="T42" fmla="*/ 350 h 3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2" h="350">
                  <a:moveTo>
                    <a:pt x="153" y="153"/>
                  </a:moveTo>
                  <a:lnTo>
                    <a:pt x="95" y="0"/>
                  </a:lnTo>
                  <a:lnTo>
                    <a:pt x="191" y="128"/>
                  </a:lnTo>
                  <a:lnTo>
                    <a:pt x="284" y="0"/>
                  </a:lnTo>
                  <a:lnTo>
                    <a:pt x="227" y="153"/>
                  </a:lnTo>
                  <a:lnTo>
                    <a:pt x="381" y="175"/>
                  </a:lnTo>
                  <a:lnTo>
                    <a:pt x="226" y="196"/>
                  </a:lnTo>
                  <a:lnTo>
                    <a:pt x="284" y="349"/>
                  </a:lnTo>
                  <a:lnTo>
                    <a:pt x="191" y="221"/>
                  </a:lnTo>
                  <a:lnTo>
                    <a:pt x="95" y="349"/>
                  </a:lnTo>
                  <a:lnTo>
                    <a:pt x="152" y="198"/>
                  </a:lnTo>
                  <a:lnTo>
                    <a:pt x="0" y="175"/>
                  </a:lnTo>
                  <a:lnTo>
                    <a:pt x="153" y="153"/>
                  </a:lnTo>
                </a:path>
              </a:pathLst>
            </a:custGeom>
            <a:grpFill/>
            <a:ln w="9525">
              <a:solidFill>
                <a:srgbClr val="FF0000"/>
              </a:solidFill>
              <a:round/>
              <a:headEnd type="none" w="sm" len="sm"/>
              <a:tailEnd type="none" w="sm" len="sm"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algn="r" rtl="1">
                <a:defRPr/>
              </a:pPr>
              <a:endParaRPr lang="fa-IR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sp>
          <p:nvSpPr>
            <p:cNvPr id="8214" name="Freeform 30"/>
            <p:cNvSpPr>
              <a:spLocks/>
            </p:cNvSpPr>
            <p:nvPr/>
          </p:nvSpPr>
          <p:spPr bwMode="auto">
            <a:xfrm>
              <a:off x="621" y="1629"/>
              <a:ext cx="270" cy="332"/>
            </a:xfrm>
            <a:custGeom>
              <a:avLst/>
              <a:gdLst>
                <a:gd name="T0" fmla="*/ 0 w 270"/>
                <a:gd name="T1" fmla="*/ 84 h 332"/>
                <a:gd name="T2" fmla="*/ 122 w 270"/>
                <a:gd name="T3" fmla="*/ 143 h 332"/>
                <a:gd name="T4" fmla="*/ 135 w 270"/>
                <a:gd name="T5" fmla="*/ 0 h 332"/>
                <a:gd name="T6" fmla="*/ 147 w 270"/>
                <a:gd name="T7" fmla="*/ 143 h 332"/>
                <a:gd name="T8" fmla="*/ 268 w 270"/>
                <a:gd name="T9" fmla="*/ 82 h 332"/>
                <a:gd name="T10" fmla="*/ 159 w 270"/>
                <a:gd name="T11" fmla="*/ 166 h 332"/>
                <a:gd name="T12" fmla="*/ 269 w 270"/>
                <a:gd name="T13" fmla="*/ 249 h 332"/>
                <a:gd name="T14" fmla="*/ 147 w 270"/>
                <a:gd name="T15" fmla="*/ 189 h 332"/>
                <a:gd name="T16" fmla="*/ 135 w 270"/>
                <a:gd name="T17" fmla="*/ 331 h 332"/>
                <a:gd name="T18" fmla="*/ 122 w 270"/>
                <a:gd name="T19" fmla="*/ 189 h 332"/>
                <a:gd name="T20" fmla="*/ 0 w 270"/>
                <a:gd name="T21" fmla="*/ 249 h 332"/>
                <a:gd name="T22" fmla="*/ 110 w 270"/>
                <a:gd name="T23" fmla="*/ 166 h 332"/>
                <a:gd name="T24" fmla="*/ 0 w 270"/>
                <a:gd name="T25" fmla="*/ 84 h 3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70"/>
                <a:gd name="T40" fmla="*/ 0 h 332"/>
                <a:gd name="T41" fmla="*/ 270 w 270"/>
                <a:gd name="T42" fmla="*/ 332 h 3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70" h="332">
                  <a:moveTo>
                    <a:pt x="0" y="84"/>
                  </a:moveTo>
                  <a:lnTo>
                    <a:pt x="122" y="143"/>
                  </a:lnTo>
                  <a:lnTo>
                    <a:pt x="135" y="0"/>
                  </a:lnTo>
                  <a:lnTo>
                    <a:pt x="147" y="143"/>
                  </a:lnTo>
                  <a:lnTo>
                    <a:pt x="268" y="82"/>
                  </a:lnTo>
                  <a:lnTo>
                    <a:pt x="159" y="166"/>
                  </a:lnTo>
                  <a:lnTo>
                    <a:pt x="269" y="249"/>
                  </a:lnTo>
                  <a:lnTo>
                    <a:pt x="147" y="189"/>
                  </a:lnTo>
                  <a:lnTo>
                    <a:pt x="135" y="331"/>
                  </a:lnTo>
                  <a:lnTo>
                    <a:pt x="122" y="189"/>
                  </a:lnTo>
                  <a:lnTo>
                    <a:pt x="0" y="249"/>
                  </a:lnTo>
                  <a:lnTo>
                    <a:pt x="110" y="166"/>
                  </a:lnTo>
                  <a:lnTo>
                    <a:pt x="0" y="84"/>
                  </a:lnTo>
                </a:path>
              </a:pathLst>
            </a:custGeom>
            <a:grpFill/>
            <a:ln w="9525">
              <a:solidFill>
                <a:srgbClr val="FF0000"/>
              </a:solidFill>
              <a:round/>
              <a:headEnd type="none" w="sm" len="sm"/>
              <a:tailEnd type="none" w="sm" len="sm"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algn="r" rtl="1">
                <a:defRPr/>
              </a:pPr>
              <a:endParaRPr lang="fa-IR">
                <a:solidFill>
                  <a:prstClr val="black"/>
                </a:solidFill>
                <a:latin typeface="Verdana" pitchFamily="34" charset="0"/>
              </a:endParaRPr>
            </a:p>
          </p:txBody>
        </p:sp>
        <p:sp>
          <p:nvSpPr>
            <p:cNvPr id="8215" name="Freeform 31"/>
            <p:cNvSpPr>
              <a:spLocks/>
            </p:cNvSpPr>
            <p:nvPr/>
          </p:nvSpPr>
          <p:spPr bwMode="auto">
            <a:xfrm>
              <a:off x="722" y="1752"/>
              <a:ext cx="68" cy="85"/>
            </a:xfrm>
            <a:custGeom>
              <a:avLst/>
              <a:gdLst>
                <a:gd name="T0" fmla="*/ 0 w 68"/>
                <a:gd name="T1" fmla="*/ 20 h 85"/>
                <a:gd name="T2" fmla="*/ 27 w 68"/>
                <a:gd name="T3" fmla="*/ 30 h 85"/>
                <a:gd name="T4" fmla="*/ 33 w 68"/>
                <a:gd name="T5" fmla="*/ 0 h 85"/>
                <a:gd name="T6" fmla="*/ 39 w 68"/>
                <a:gd name="T7" fmla="*/ 30 h 85"/>
                <a:gd name="T8" fmla="*/ 67 w 68"/>
                <a:gd name="T9" fmla="*/ 20 h 85"/>
                <a:gd name="T10" fmla="*/ 45 w 68"/>
                <a:gd name="T11" fmla="*/ 42 h 85"/>
                <a:gd name="T12" fmla="*/ 67 w 68"/>
                <a:gd name="T13" fmla="*/ 62 h 85"/>
                <a:gd name="T14" fmla="*/ 39 w 68"/>
                <a:gd name="T15" fmla="*/ 52 h 85"/>
                <a:gd name="T16" fmla="*/ 33 w 68"/>
                <a:gd name="T17" fmla="*/ 84 h 85"/>
                <a:gd name="T18" fmla="*/ 27 w 68"/>
                <a:gd name="T19" fmla="*/ 52 h 85"/>
                <a:gd name="T20" fmla="*/ 0 w 68"/>
                <a:gd name="T21" fmla="*/ 62 h 85"/>
                <a:gd name="T22" fmla="*/ 21 w 68"/>
                <a:gd name="T23" fmla="*/ 42 h 85"/>
                <a:gd name="T24" fmla="*/ 0 w 68"/>
                <a:gd name="T25" fmla="*/ 20 h 8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8"/>
                <a:gd name="T40" fmla="*/ 0 h 85"/>
                <a:gd name="T41" fmla="*/ 68 w 68"/>
                <a:gd name="T42" fmla="*/ 85 h 8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8" h="85">
                  <a:moveTo>
                    <a:pt x="0" y="20"/>
                  </a:moveTo>
                  <a:lnTo>
                    <a:pt x="27" y="30"/>
                  </a:lnTo>
                  <a:lnTo>
                    <a:pt x="33" y="0"/>
                  </a:lnTo>
                  <a:lnTo>
                    <a:pt x="39" y="30"/>
                  </a:lnTo>
                  <a:lnTo>
                    <a:pt x="67" y="20"/>
                  </a:lnTo>
                  <a:lnTo>
                    <a:pt x="45" y="42"/>
                  </a:lnTo>
                  <a:lnTo>
                    <a:pt x="67" y="62"/>
                  </a:lnTo>
                  <a:lnTo>
                    <a:pt x="39" y="52"/>
                  </a:lnTo>
                  <a:lnTo>
                    <a:pt x="33" y="84"/>
                  </a:lnTo>
                  <a:lnTo>
                    <a:pt x="27" y="52"/>
                  </a:lnTo>
                  <a:lnTo>
                    <a:pt x="0" y="62"/>
                  </a:lnTo>
                  <a:lnTo>
                    <a:pt x="21" y="42"/>
                  </a:lnTo>
                  <a:lnTo>
                    <a:pt x="0" y="20"/>
                  </a:lnTo>
                </a:path>
              </a:pathLst>
            </a:custGeom>
            <a:grpFill/>
            <a:ln w="9525">
              <a:solidFill>
                <a:srgbClr val="FF0000"/>
              </a:solidFill>
              <a:round/>
              <a:headEnd type="none" w="sm" len="sm"/>
              <a:tailEnd type="none" w="sm" len="sm"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algn="r" rtl="1">
                <a:defRPr/>
              </a:pPr>
              <a:endParaRPr lang="fa-IR">
                <a:solidFill>
                  <a:prstClr val="black"/>
                </a:solidFill>
                <a:latin typeface="Verdan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58785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1599 -0.07615 C 0.15538 -0.03449 0.15087 0.00718 0.12101 0.04236 C 0.09115 0.07755 0.03281 0.11991 -0.01927 0.13496 C -0.07135 0.15 -0.15625 0.12107 -0.19149 0.13311 C -0.22674 0.14514 -0.22292 0.17176 -0.23038 0.20718 C -0.23785 0.24236 -0.23472 0.31459 -0.23594 0.34422 C -0.23715 0.37385 -0.23715 0.37963 -0.23733 0.38496 " pathEditMode="relative" ptsTypes="aaaaa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8455 0.11922 L 0.08455 0.15857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6233 -0.14097 C -0.06406 -0.08564 -0.06563 -0.03009 -0.07205 -0.00023 C -0.07847 0.02963 -0.08177 0.02639 -0.10122 0.03866 C -0.12066 0.05093 -0.16042 0.04861 -0.18872 0.07385 C -0.21701 0.09908 -0.2408 0.16389 -0.27066 0.19051 C -0.30052 0.21713 -0.34688 0.23102 -0.36788 0.23311 C -0.38889 0.23519 -0.39167 0.21621 -0.39705 0.20348 C -0.40243 0.19074 -0.39931 0.16482 -0.39983 0.15718 " pathEditMode="fixed" ptsTypes="aaaaaaaA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11927 -0.05949 C -0.12622 -0.05301 -0.13299 -0.04652 -0.13455 -0.04467 " pathEditMode="relative" ptsTypes="aA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12708 -0.10416 L -0.12708 -0.07777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15399 -0.15578 C -0.15573 -0.11736 -0.15729 -0.0787 -0.16094 -0.05393 C -0.16458 -0.02916 -0.1651 -0.02129 -0.17622 -0.00764 C -0.18733 0.00602 -0.21424 0.01389 -0.2276 0.02755 C -0.24097 0.04121 -0.24722 0.05926 -0.25677 0.07385 C -0.26632 0.0882 -0.2776 0.10764 -0.28455 0.11459 C -0.29149 0.1213 -0.29497 0.11783 -0.29844 0.11459 " pathEditMode="relative" ptsTypes="aaaaaaA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21649 -0.07777 L -0.23542 -0.07662 " pathEditMode="relative" rAng="0" ptsTypes="AA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5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29358 -0.01319 C -0.28628 -0.02477 -0.27899 -0.03611 -0.26927 -0.03912 C -0.25955 -0.04213 -0.23333 -0.03935 -0.23524 -0.03171 C -0.23715 -0.02407 -0.27118 -0.00648 -0.28108 0.00625 C -0.29097 0.01898 -0.29306 0.03658 -0.29497 0.04422 C -0.29688 0.05186 -0.29375 0.05047 -0.29219 0.05162 C -0.29063 0.05278 -0.26858 0.04005 -0.28524 0.05162 C -0.30191 0.0632 -0.35295 0.08959 -0.39219 0.12107 C -0.43142 0.15255 -0.49028 0.19769 -0.52066 0.24051 C -0.55104 0.28334 -0.56684 0.33172 -0.57413 0.37848 C -0.58142 0.42523 -0.57865 0.4801 -0.56441 0.52107 C -0.55017 0.56204 -0.50104 0.60718 -0.48872 0.62477 " pathEditMode="relative" ptsTypes="aaaaaaaaaaaA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3276 0.04051 C -0.33663 0.03773 -0.34531 0.03473 -0.34861 0.0338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9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30816 -0.18541 C -0.31111 -0.16412 -0.31441 -0.08796 -0.32622 -0.05625 C -0.33802 -0.02453 -0.36563 -0.01319 -0.37899 0.00486 C -0.39236 0.02292 -0.39896 0.04352 -0.40608 0.05209 C -0.41319 0.06065 -0.4184 0.05533 -0.4217 0.05625 " pathEditMode="relative" rAng="0" ptsTypes="aaaaa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77" y="12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32795 -0.20069 C -0.33021 -0.19953 -0.33924 -0.1949 -0.34149 -0.19375 " pathEditMode="relative" rAng="0" ptsTypes="aa">
                                      <p:cBhvr>
                                        <p:cTn id="6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7" y="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2092 -0.19375 C -0.20382 -0.2037 -0.19844 -0.21365 -0.18733 -0.21319 C -0.17622 -0.21273 -0.12292 -0.21551 -0.14253 -0.19097 C -0.16215 -0.16643 -0.25122 -0.08588 -0.30503 -0.06597 C -0.35885 -0.04606 -0.4349 -0.07152 -0.46545 -0.07176 C -0.49601 -0.07199 -0.48333 -0.07662 -0.48837 -0.06736 C -0.4934 -0.0581 -0.48576 -0.02916 -0.49566 -0.01597 C -0.50556 -0.00277 -0.53542 -0.02986 -0.54774 0.01181 C -0.56007 0.05324 -0.56493 0.14375 -0.56962 0.23403 " pathEditMode="relative" ptsTypes="aaaaaaaaA">
                                      <p:cBhvr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42483 0.0132 C -0.44045 0.01945 -0.45608 0.02593 -0.46233 0.02848 " pathEditMode="relative" ptsTypes="aA">
                                      <p:cBhvr>
                                        <p:cTn id="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5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0" presetClass="path" presetSubtype="0" accel="50000" decel="50000" fill="remove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44705 0.06459 C -0.44705 0.08264 -0.44688 0.10093 -0.44705 0.10903 " pathEditMode="relative" rAng="0" ptsTypes="aA">
                                      <p:cBhvr>
                                        <p:cTn id="8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31" presetClass="entr" presetSubtype="0" fill="remove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9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6"/>
                                            </p:cond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3"/>
                                            </p:cond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  <p:bldP spid="3078" grpId="0" animBg="1"/>
      <p:bldP spid="3079" grpId="0" animBg="1"/>
      <p:bldP spid="3082" grpId="0" animBg="1"/>
      <p:bldP spid="3084" grpId="0" animBg="1"/>
      <p:bldP spid="3086" grpId="0" animBg="1"/>
      <p:bldP spid="3087" grpId="0" animBg="1"/>
      <p:bldP spid="308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Alternate Process 4"/>
          <p:cNvSpPr/>
          <p:nvPr/>
        </p:nvSpPr>
        <p:spPr>
          <a:xfrm>
            <a:off x="188844" y="228600"/>
            <a:ext cx="8941904" cy="6169269"/>
          </a:xfrm>
          <a:prstGeom prst="flowChartAlternateProcess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r>
              <a:rPr lang="fa-IR" sz="3600" b="1" dirty="0">
                <a:solidFill>
                  <a:srgbClr val="FF0000"/>
                </a:solidFill>
                <a:cs typeface="B Lotus" panose="00000400000000000000" pitchFamily="2" charset="-78"/>
              </a:rPr>
              <a:t>انواع فرضیه ها</a:t>
            </a:r>
          </a:p>
          <a:p>
            <a:pPr algn="just" rtl="1"/>
            <a:endParaRPr lang="en-US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r>
              <a:rPr lang="fa-IR" sz="3600" b="1" dirty="0">
                <a:solidFill>
                  <a:srgbClr val="FF0000"/>
                </a:solidFill>
                <a:cs typeface="B Lotus" panose="00000400000000000000" pitchFamily="2" charset="-78"/>
              </a:rPr>
              <a:t>فرضیه صفر: </a:t>
            </a:r>
            <a:r>
              <a:rPr lang="fa-IR" sz="3600" b="1" dirty="0">
                <a:solidFill>
                  <a:schemeClr val="tx1"/>
                </a:solidFill>
                <a:cs typeface="B Lotus" panose="00000400000000000000" pitchFamily="2" charset="-78"/>
              </a:rPr>
              <a:t>فرضیه صفرهمواره خلاف فرضیه تحقیق است. محقق اگر فرضیه صفر را رد کند، فرضیه تحقیق خود را قبول می کند.</a:t>
            </a:r>
          </a:p>
          <a:p>
            <a:pPr algn="just" rtl="1"/>
            <a:r>
              <a:rPr lang="fa-IR" sz="3600" b="1" dirty="0">
                <a:solidFill>
                  <a:schemeClr val="tx1"/>
                </a:solidFill>
                <a:cs typeface="B Nazanin" panose="00000400000000000000" pitchFamily="2" charset="-78"/>
              </a:rPr>
              <a:t>فرضيه صفر که به </a:t>
            </a:r>
            <a:r>
              <a:rPr lang="fa-IR" sz="3600" b="1" dirty="0">
                <a:solidFill>
                  <a:srgbClr val="FF0000"/>
                </a:solidFill>
                <a:cs typeface="B Nazanin" panose="00000400000000000000" pitchFamily="2" charset="-78"/>
              </a:rPr>
              <a:t>فرضيه آماري يا پوچ </a:t>
            </a:r>
            <a:r>
              <a:rPr lang="fa-IR" sz="3600" b="1" dirty="0">
                <a:solidFill>
                  <a:schemeClr val="tx1"/>
                </a:solidFill>
                <a:cs typeface="B Nazanin" panose="00000400000000000000" pitchFamily="2" charset="-78"/>
              </a:rPr>
              <a:t>نيزموسوم است وجود رابطه ،</a:t>
            </a:r>
            <a:r>
              <a:rPr lang="en-US" sz="3600" b="1" dirty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r>
              <a:rPr lang="fa-IR" sz="3600" b="1" dirty="0">
                <a:solidFill>
                  <a:schemeClr val="tx1"/>
                </a:solidFill>
                <a:cs typeface="B Nazanin" panose="00000400000000000000" pitchFamily="2" charset="-78"/>
              </a:rPr>
              <a:t>اثر يا تفاوت بين متغيرها را </a:t>
            </a:r>
            <a:r>
              <a:rPr lang="fa-IR" sz="3600" b="1" dirty="0">
                <a:solidFill>
                  <a:srgbClr val="FF0000"/>
                </a:solidFill>
                <a:cs typeface="B Nazanin" panose="00000400000000000000" pitchFamily="2" charset="-78"/>
              </a:rPr>
              <a:t>انکار و یا رد  </a:t>
            </a:r>
            <a:r>
              <a:rPr lang="fa-IR" sz="3600" b="1" dirty="0">
                <a:solidFill>
                  <a:schemeClr val="tx1"/>
                </a:solidFill>
                <a:cs typeface="B Nazanin" panose="00000400000000000000" pitchFamily="2" charset="-78"/>
              </a:rPr>
              <a:t>ميکند.</a:t>
            </a:r>
          </a:p>
          <a:p>
            <a:pPr algn="just" rtl="1"/>
            <a:endParaRPr lang="fa-IR" sz="36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/>
            <a:endParaRPr lang="fa-IR" sz="36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>
              <a:lnSpc>
                <a:spcPct val="200000"/>
              </a:lnSpc>
            </a:pPr>
            <a:endParaRPr lang="en-US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>
              <a:lnSpc>
                <a:spcPct val="200000"/>
              </a:lnSpc>
            </a:pPr>
            <a:endParaRPr lang="en-US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>
              <a:lnSpc>
                <a:spcPct val="200000"/>
              </a:lnSpc>
            </a:pPr>
            <a:endParaRPr lang="en-US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>
              <a:lnSpc>
                <a:spcPct val="200000"/>
              </a:lnSpc>
            </a:pPr>
            <a:endParaRPr lang="en-US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>
              <a:lnSpc>
                <a:spcPct val="200000"/>
              </a:lnSpc>
            </a:pPr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>
              <a:lnSpc>
                <a:spcPct val="200000"/>
              </a:lnSpc>
            </a:pPr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2031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5ED6613-F6E8-4919-A1BB-0ED33A7A6D53}"/>
              </a:ext>
            </a:extLst>
          </p:cNvPr>
          <p:cNvSpPr/>
          <p:nvPr/>
        </p:nvSpPr>
        <p:spPr>
          <a:xfrm>
            <a:off x="495300" y="1676400"/>
            <a:ext cx="8153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spcAft>
                <a:spcPts val="0"/>
              </a:spcAft>
            </a:pPr>
            <a:r>
              <a:rPr lang="fa-IR" sz="2800" b="1" dirty="0"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یک فرضیه </a:t>
            </a:r>
            <a:r>
              <a:rPr lang="fa-IR" sz="28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هرگز اثبات یا تکذیب نمی شود، </a:t>
            </a:r>
            <a:r>
              <a:rPr lang="fa-IR" sz="2800" b="1" dirty="0"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بلکه بر اساس اطلاعات جمع آوری شده </a:t>
            </a:r>
            <a:r>
              <a:rPr lang="fa-IR" sz="28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تأیید یا رد می شود</a:t>
            </a:r>
            <a:r>
              <a:rPr lang="fa-IR" sz="2800" b="1" dirty="0"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.</a:t>
            </a:r>
          </a:p>
          <a:p>
            <a:pPr algn="just" rtl="1">
              <a:spcAft>
                <a:spcPts val="0"/>
              </a:spcAft>
            </a:pPr>
            <a:endParaRPr lang="fa-IR" sz="2800" b="1" dirty="0"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spcAft>
                <a:spcPts val="0"/>
              </a:spcAft>
            </a:pPr>
            <a:r>
              <a:rPr lang="fa-IR" sz="2800" b="1" dirty="0"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یک فرضیه در صورت تأیید در شرایط آزمایشی  به یک </a:t>
            </a:r>
            <a:r>
              <a:rPr lang="fa-IR" sz="28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اصل یا نظریه تبدیل می شود.</a:t>
            </a:r>
            <a:endParaRPr lang="en-US" sz="2800" b="1" dirty="0">
              <a:solidFill>
                <a:srgbClr val="FF0000"/>
              </a:solidFill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40218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3"/>
          <p:cNvSpPr>
            <a:spLocks noChangeArrowheads="1"/>
          </p:cNvSpPr>
          <p:nvPr/>
        </p:nvSpPr>
        <p:spPr bwMode="auto">
          <a:xfrm>
            <a:off x="101618" y="1344528"/>
            <a:ext cx="7124700" cy="170347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400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rgbClr val="7030A0"/>
            </a:solidFill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b">
              <a:rot lat="0" lon="0" rev="8700000"/>
            </a:lightRig>
          </a:scene3d>
          <a:sp3d>
            <a:bevelT w="190500" h="38100"/>
          </a:sp3d>
        </p:spPr>
        <p:txBody>
          <a:bodyPr wrap="none" anchor="ctr">
            <a:flatTx/>
          </a:bodyPr>
          <a:lstStyle/>
          <a:p>
            <a:pPr algn="just" rtl="1">
              <a:spcAft>
                <a:spcPts val="0"/>
              </a:spcAft>
            </a:pPr>
            <a:r>
              <a:rPr lang="fa-IR" sz="2400" b="1" dirty="0">
                <a:effectLst/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برخی از مفاهیم به صورت </a:t>
            </a:r>
            <a:r>
              <a:rPr lang="fa-IR" sz="2400" b="1" dirty="0">
                <a:solidFill>
                  <a:srgbClr val="FF0000"/>
                </a:solidFill>
                <a:effectLst/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مستقیم قابل مشاهده نمی باشد</a:t>
            </a:r>
            <a:r>
              <a:rPr lang="fa-IR" sz="2400" b="1" dirty="0">
                <a:effectLst/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، این مفاهیم </a:t>
            </a:r>
          </a:p>
          <a:p>
            <a:pPr algn="just" rtl="1">
              <a:spcAft>
                <a:spcPts val="0"/>
              </a:spcAft>
            </a:pPr>
            <a:r>
              <a:rPr lang="fa-IR" sz="2400" b="1" dirty="0">
                <a:effectLst/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در سطح بالایی از تجرید (انتزاع) قرار دارد. مانند </a:t>
            </a:r>
            <a:r>
              <a:rPr lang="fa-IR" sz="2400" b="1" dirty="0">
                <a:solidFill>
                  <a:srgbClr val="FF0000"/>
                </a:solidFill>
                <a:effectLst/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عدالت، اضطراب </a:t>
            </a:r>
            <a:endParaRPr lang="en-US" sz="2400" b="1" dirty="0">
              <a:solidFill>
                <a:srgbClr val="FF0000"/>
              </a:solidFill>
              <a:effectLst/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7239000" y="1600200"/>
            <a:ext cx="1752600" cy="1192696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b="1" dirty="0">
                <a:cs typeface="B Titr" pitchFamily="2" charset="-78"/>
              </a:rPr>
              <a:t>سازه</a:t>
            </a:r>
            <a:endParaRPr lang="en-US" sz="2400" b="1" dirty="0">
              <a:cs typeface="B Titr" pitchFamily="2" charset="-78"/>
            </a:endParaRPr>
          </a:p>
        </p:txBody>
      </p:sp>
      <p:sp>
        <p:nvSpPr>
          <p:cNvPr id="10" name="AutoShape 23"/>
          <p:cNvSpPr>
            <a:spLocks noChangeArrowheads="1"/>
          </p:cNvSpPr>
          <p:nvPr/>
        </p:nvSpPr>
        <p:spPr bwMode="auto">
          <a:xfrm>
            <a:off x="240712" y="3442252"/>
            <a:ext cx="6998288" cy="2196548"/>
          </a:xfrm>
          <a:prstGeom prst="roundRect">
            <a:avLst>
              <a:gd name="adj" fmla="val 16667"/>
            </a:avLst>
          </a:prstGeom>
          <a:ln w="38100">
            <a:solidFill>
              <a:schemeClr val="accent6">
                <a:lumMod val="50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pPr lvl="0" algn="just" rtl="1"/>
            <a:r>
              <a:rPr lang="fa-IR" sz="2000" dirty="0">
                <a:cs typeface="B Titr" panose="00000700000000000000" pitchFamily="2" charset="-78"/>
              </a:rPr>
              <a:t>مفهوم، اکثریت افراد از یک مفهوم </a:t>
            </a:r>
            <a:r>
              <a:rPr lang="fa-IR" sz="2000" dirty="0">
                <a:solidFill>
                  <a:srgbClr val="FF0000"/>
                </a:solidFill>
                <a:cs typeface="B Titr" panose="00000700000000000000" pitchFamily="2" charset="-78"/>
              </a:rPr>
              <a:t>تجربه  مشترکی دارند</a:t>
            </a:r>
            <a:r>
              <a:rPr lang="fa-IR" sz="2000" dirty="0">
                <a:cs typeface="B Titr" panose="00000700000000000000" pitchFamily="2" charset="-78"/>
              </a:rPr>
              <a:t>، معرف شباهت </a:t>
            </a:r>
          </a:p>
          <a:p>
            <a:pPr lvl="0" algn="just" rtl="1"/>
            <a:r>
              <a:rPr lang="fa-IR" sz="2000" dirty="0">
                <a:cs typeface="B Titr" panose="00000700000000000000" pitchFamily="2" charset="-78"/>
              </a:rPr>
              <a:t>و رویدادهای قابل مشاهده  است، مفاهیم </a:t>
            </a:r>
            <a:r>
              <a:rPr lang="fa-IR" sz="2000" dirty="0">
                <a:solidFill>
                  <a:srgbClr val="FF0000"/>
                </a:solidFill>
                <a:cs typeface="B Titr" panose="00000700000000000000" pitchFamily="2" charset="-78"/>
              </a:rPr>
              <a:t>انتزاعی</a:t>
            </a:r>
            <a:r>
              <a:rPr lang="fa-IR" sz="2000" dirty="0">
                <a:cs typeface="B Titr" panose="00000700000000000000" pitchFamily="2" charset="-78"/>
              </a:rPr>
              <a:t> هستند. </a:t>
            </a:r>
          </a:p>
          <a:p>
            <a:pPr lvl="0" algn="just" rtl="1"/>
            <a:r>
              <a:rPr lang="fa-IR" sz="2000" dirty="0">
                <a:cs typeface="B Titr" panose="00000700000000000000" pitchFamily="2" charset="-78"/>
              </a:rPr>
              <a:t>مانند، پیشرفت تحصیلی که می توان آن را از طریق عملکرد</a:t>
            </a:r>
          </a:p>
          <a:p>
            <a:pPr lvl="0" algn="just" rtl="1"/>
            <a:r>
              <a:rPr lang="fa-IR" sz="2000" dirty="0">
                <a:cs typeface="B Titr" panose="00000700000000000000" pitchFamily="2" charset="-78"/>
              </a:rPr>
              <a:t>(نمره های دانش آموزان) در دروس مختلف مشاهده می شود.</a:t>
            </a:r>
            <a:endParaRPr lang="ar-SA" sz="2000" dirty="0">
              <a:cs typeface="B Titr" panose="00000700000000000000" pitchFamily="2" charset="-78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209800" y="152400"/>
            <a:ext cx="3810000" cy="914400"/>
          </a:xfrm>
          <a:prstGeom prst="ellipse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b="1" dirty="0">
                <a:cs typeface="B Titr" pitchFamily="2" charset="-78"/>
              </a:rPr>
              <a:t>سازه، مفهوم، متغیر </a:t>
            </a:r>
            <a:endParaRPr lang="en-US" sz="2800" b="1" dirty="0">
              <a:cs typeface="B Titr" pitchFamily="2" charset="-78"/>
            </a:endParaRPr>
          </a:p>
        </p:txBody>
      </p:sp>
      <p:sp>
        <p:nvSpPr>
          <p:cNvPr id="13" name="Left Arrow 12"/>
          <p:cNvSpPr/>
          <p:nvPr/>
        </p:nvSpPr>
        <p:spPr>
          <a:xfrm>
            <a:off x="7226318" y="3657600"/>
            <a:ext cx="1752600" cy="1305473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b="1" dirty="0">
                <a:cs typeface="B Titr" pitchFamily="2" charset="-78"/>
              </a:rPr>
              <a:t>مفهوم</a:t>
            </a:r>
            <a:endParaRPr lang="en-US" sz="2400" b="1" dirty="0">
              <a:cs typeface="B Titr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3"/>
          <p:cNvSpPr>
            <a:spLocks noChangeArrowheads="1"/>
          </p:cNvSpPr>
          <p:nvPr/>
        </p:nvSpPr>
        <p:spPr bwMode="auto">
          <a:xfrm>
            <a:off x="734291" y="2028908"/>
            <a:ext cx="6629400" cy="1895161"/>
          </a:xfrm>
          <a:prstGeom prst="roundRect">
            <a:avLst>
              <a:gd name="adj" fmla="val 16667"/>
            </a:avLst>
          </a:prstGeom>
          <a:ln w="38100">
            <a:solidFill>
              <a:schemeClr val="accent6">
                <a:lumMod val="50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pPr algn="r" rtl="1"/>
            <a:r>
              <a:rPr lang="fa-IR" sz="24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Nazanin" panose="00000400000000000000" pitchFamily="2" charset="-78"/>
              </a:rPr>
              <a:t>متغیر، کمیتی است </a:t>
            </a:r>
            <a:r>
              <a:rPr lang="fa-IR" sz="2400" b="1" dirty="0">
                <a:solidFill>
                  <a:schemeClr val="tx1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Nazanin" panose="00000400000000000000" pitchFamily="2" charset="-78"/>
              </a:rPr>
              <a:t>که می تواند از واحدی به واحد دیگر یا</a:t>
            </a:r>
          </a:p>
          <a:p>
            <a:pPr algn="r" rtl="1"/>
            <a:r>
              <a:rPr lang="fa-IR" sz="2400" b="1" dirty="0">
                <a:solidFill>
                  <a:schemeClr val="tx1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Nazanin" panose="00000400000000000000" pitchFamily="2" charset="-78"/>
              </a:rPr>
              <a:t> از یک شرایط مشاهده به شرایط  دیگر، مقادیر مختلفی</a:t>
            </a:r>
          </a:p>
          <a:p>
            <a:pPr algn="r" rtl="1"/>
            <a:r>
              <a:rPr lang="fa-IR" sz="2400" b="1" dirty="0">
                <a:solidFill>
                  <a:schemeClr val="tx1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Nazanin" panose="00000400000000000000" pitchFamily="2" charset="-78"/>
              </a:rPr>
              <a:t> را اختیار می کند</a:t>
            </a:r>
            <a:r>
              <a:rPr lang="fa-IR" sz="24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Nazanin" panose="00000400000000000000" pitchFamily="2" charset="-78"/>
              </a:rPr>
              <a:t>. متغیر نمادی است که </a:t>
            </a:r>
            <a:r>
              <a:rPr lang="fa-IR" sz="2400" b="1" dirty="0">
                <a:solidFill>
                  <a:schemeClr val="tx1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Nazanin" panose="00000400000000000000" pitchFamily="2" charset="-78"/>
              </a:rPr>
              <a:t>اعداد یا ارزش ها</a:t>
            </a:r>
          </a:p>
          <a:p>
            <a:pPr algn="r" rtl="1"/>
            <a:r>
              <a:rPr lang="fa-IR" sz="2400" b="1" dirty="0">
                <a:solidFill>
                  <a:schemeClr val="tx1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Nazanin" panose="00000400000000000000" pitchFamily="2" charset="-78"/>
              </a:rPr>
              <a:t> به آن منتسب می شود</a:t>
            </a:r>
            <a:r>
              <a:rPr lang="fa-IR" sz="24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Nazanin" panose="00000400000000000000" pitchFamily="2" charset="-78"/>
              </a:rPr>
              <a:t>. مثال: نمره های حاصل از آزمون؛ اندازه </a:t>
            </a:r>
          </a:p>
          <a:p>
            <a:pPr algn="r" rtl="1"/>
            <a:r>
              <a:rPr lang="fa-IR" sz="24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Nazanin" panose="00000400000000000000" pitchFamily="2" charset="-78"/>
              </a:rPr>
              <a:t>قد افراد</a:t>
            </a:r>
            <a:endParaRPr lang="en-US" sz="2400" b="1" dirty="0">
              <a:solidFill>
                <a:srgbClr val="FF0000"/>
              </a:solidFill>
              <a:latin typeface="B Lotus" panose="00000400000000000000" pitchFamily="2" charset="-78"/>
              <a:ea typeface="Times New Roman" panose="02020603050405020304" pitchFamily="18" charset="0"/>
              <a:cs typeface="B Nazanin" panose="00000400000000000000" pitchFamily="2" charset="-78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209800" y="152400"/>
            <a:ext cx="3048000" cy="914400"/>
          </a:xfrm>
          <a:prstGeom prst="ellipse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b="1" dirty="0">
                <a:cs typeface="B Titr" pitchFamily="2" charset="-78"/>
              </a:rPr>
              <a:t>متغیر</a:t>
            </a:r>
            <a:endParaRPr lang="en-US" sz="2800" b="1" dirty="0">
              <a:cs typeface="B Titr" pitchFamily="2" charset="-78"/>
            </a:endParaRPr>
          </a:p>
        </p:txBody>
      </p:sp>
      <p:sp>
        <p:nvSpPr>
          <p:cNvPr id="13" name="Left Arrow 12"/>
          <p:cNvSpPr/>
          <p:nvPr/>
        </p:nvSpPr>
        <p:spPr>
          <a:xfrm>
            <a:off x="7363691" y="2028908"/>
            <a:ext cx="1752600" cy="1752600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b="1" dirty="0">
                <a:cs typeface="B Titr" pitchFamily="2" charset="-78"/>
              </a:rPr>
              <a:t>متغیر</a:t>
            </a:r>
            <a:endParaRPr lang="en-US" sz="2400" b="1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82496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3"/>
          <p:cNvSpPr>
            <a:spLocks noChangeArrowheads="1"/>
          </p:cNvSpPr>
          <p:nvPr/>
        </p:nvSpPr>
        <p:spPr bwMode="auto">
          <a:xfrm>
            <a:off x="609600" y="1066800"/>
            <a:ext cx="8305800" cy="5257800"/>
          </a:xfrm>
          <a:prstGeom prst="roundRect">
            <a:avLst>
              <a:gd name="adj" fmla="val 16667"/>
            </a:avLst>
          </a:prstGeom>
          <a:ln w="38100">
            <a:solidFill>
              <a:schemeClr val="accent6">
                <a:lumMod val="50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>
            <a:flatTx/>
          </a:bodyPr>
          <a:lstStyle/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2800" b="1" dirty="0">
              <a:solidFill>
                <a:srgbClr val="FF0000"/>
              </a:solidFill>
              <a:effectLst/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2800" b="1" dirty="0">
              <a:solidFill>
                <a:srgbClr val="FF0000"/>
              </a:solidFill>
              <a:effectLst/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2800" b="1" dirty="0">
              <a:solidFill>
                <a:srgbClr val="FF0000"/>
              </a:solidFill>
              <a:effectLst/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2800" b="1" dirty="0">
              <a:solidFill>
                <a:srgbClr val="FF0000"/>
              </a:solidFill>
              <a:effectLst/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2800" b="1" dirty="0">
              <a:solidFill>
                <a:srgbClr val="FF0000"/>
              </a:solidFill>
              <a:effectLst/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2800" b="1" dirty="0">
              <a:solidFill>
                <a:srgbClr val="FF0000"/>
              </a:solidFill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2800" b="1" dirty="0">
              <a:solidFill>
                <a:srgbClr val="FF0000"/>
              </a:solidFill>
              <a:effectLst/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2800" b="1" dirty="0">
              <a:solidFill>
                <a:srgbClr val="FF0000"/>
              </a:solidFill>
              <a:effectLst/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2400" b="1" dirty="0">
              <a:solidFill>
                <a:srgbClr val="FF0000"/>
              </a:solidFill>
              <a:effectLst/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r>
              <a:rPr lang="fa-IR" sz="2400" b="1" dirty="0">
                <a:solidFill>
                  <a:srgbClr val="FF0000"/>
                </a:solidFill>
                <a:effectLst/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تعریف مفهومی: </a:t>
            </a:r>
            <a:r>
              <a:rPr lang="fa-IR" sz="2400" b="1" dirty="0">
                <a:solidFill>
                  <a:schemeClr val="tx1"/>
                </a:solidFill>
                <a:effectLst/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به تعریف یک واژه توسط واژه های دیگر اشاره </a:t>
            </a: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r>
              <a:rPr lang="fa-IR" sz="2400" b="1" dirty="0">
                <a:solidFill>
                  <a:schemeClr val="tx1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دارد. تعریف مفهومی به شناسایی ماهیت یک کمک می کند.</a:t>
            </a: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r>
              <a:rPr lang="fa-IR" sz="2400" b="1" dirty="0">
                <a:solidFill>
                  <a:schemeClr val="tx1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 </a:t>
            </a:r>
            <a:r>
              <a:rPr lang="fa-IR" sz="24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تعریف مفهومی هوش : ظرفیت یادگیری، توانایی تفکر انتزاعی </a:t>
            </a: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r>
              <a:rPr lang="fa-IR" sz="24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یا فعالیت فکری است.</a:t>
            </a: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r>
              <a:rPr lang="fa-IR" sz="24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تعریف عملیاتی: بر </a:t>
            </a:r>
            <a:r>
              <a:rPr lang="fa-IR" sz="2400" b="1" dirty="0">
                <a:solidFill>
                  <a:schemeClr val="tx1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ویژگی های قابل مشاهده</a:t>
            </a:r>
            <a:r>
              <a:rPr lang="fa-IR" sz="24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 استوار است. در تعریف</a:t>
            </a: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r>
              <a:rPr lang="fa-IR" sz="24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 عملیاتی، فعالیت های پژوهشگر در </a:t>
            </a:r>
            <a:r>
              <a:rPr lang="fa-IR" sz="2400" b="1" dirty="0">
                <a:solidFill>
                  <a:schemeClr val="tx1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اندازه گیری و دستکاری یک متغیر </a:t>
            </a: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r>
              <a:rPr lang="fa-IR" sz="24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را مشخص می کند.</a:t>
            </a: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r>
              <a:rPr lang="fa-IR" sz="24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تعریف عملیاتی هوش: نمراتی که افراد از </a:t>
            </a:r>
            <a:r>
              <a:rPr lang="fa-IR" sz="2400" b="1" dirty="0">
                <a:solidFill>
                  <a:schemeClr val="tx1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پرسشنامه هوش بینه</a:t>
            </a:r>
            <a:r>
              <a:rPr lang="fa-IR" sz="24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 بدست </a:t>
            </a: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r>
              <a:rPr lang="fa-IR" sz="24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می آورند.</a:t>
            </a: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2800" b="1" dirty="0">
              <a:solidFill>
                <a:srgbClr val="FF0000"/>
              </a:solidFill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2800" b="1" dirty="0">
              <a:solidFill>
                <a:srgbClr val="FF0000"/>
              </a:solidFill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2800" b="1" dirty="0">
              <a:solidFill>
                <a:schemeClr val="tx1"/>
              </a:solidFill>
              <a:effectLst/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1600" b="1" dirty="0"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1600" b="1" dirty="0">
              <a:effectLst/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1600" b="1" dirty="0"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1600" b="1" dirty="0">
              <a:effectLst/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1600" b="1" dirty="0"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1600" b="1" dirty="0">
              <a:effectLst/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1600" b="1" dirty="0"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1600" b="1" dirty="0">
              <a:effectLst/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fa-IR" sz="1600" b="1" dirty="0"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>
              <a:lnSpc>
                <a:spcPct val="150000"/>
              </a:lnSpc>
              <a:spcAft>
                <a:spcPts val="0"/>
              </a:spcAft>
            </a:pPr>
            <a:endParaRPr lang="en-US" sz="1600" b="1" dirty="0">
              <a:effectLst/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1828800" y="76200"/>
            <a:ext cx="4876800" cy="914400"/>
          </a:xfrm>
          <a:prstGeom prst="ellipse">
            <a:avLst/>
          </a:prstGeom>
          <a:solidFill>
            <a:srgbClr val="00B0F0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800" b="1" dirty="0">
                <a:solidFill>
                  <a:schemeClr val="bg1"/>
                </a:solidFill>
                <a:cs typeface="B Titr" pitchFamily="2" charset="-78"/>
              </a:rPr>
              <a:t>تعریف مفهومی و عملیاتی</a:t>
            </a:r>
            <a:endParaRPr lang="en-US" sz="2800" b="1" dirty="0">
              <a:solidFill>
                <a:schemeClr val="bg1"/>
              </a:solidFill>
              <a:cs typeface="B Titr" pitchFamily="2" charset="-78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7D3939B-2091-457A-B741-FBE969B3209F}"/>
              </a:ext>
            </a:extLst>
          </p:cNvPr>
          <p:cNvSpPr/>
          <p:nvPr/>
        </p:nvSpPr>
        <p:spPr>
          <a:xfrm>
            <a:off x="533400" y="838200"/>
            <a:ext cx="8077200" cy="4953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r>
              <a:rPr lang="fa-IR" sz="2400" b="1" dirty="0">
                <a:solidFill>
                  <a:srgbClr val="FF0000"/>
                </a:solidFill>
                <a:cs typeface="B Lotus" panose="00000400000000000000" pitchFamily="2" charset="-78"/>
              </a:rPr>
              <a:t>متغیر مستقل: </a:t>
            </a:r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متغیر مستقل، متغیری است که توسط پژوهشگر، دستکاری می شود.</a:t>
            </a: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مثال: بررسی  روش تدریس فعال و سخنرانی بر عملکرد ریاضی دانش آموزان کلاس پایه پنجم ابتدایی. دراین تحقیق </a:t>
            </a:r>
            <a:r>
              <a:rPr lang="fa-IR" sz="2400" b="1" dirty="0">
                <a:solidFill>
                  <a:srgbClr val="FF0000"/>
                </a:solidFill>
                <a:cs typeface="B Lotus" panose="00000400000000000000" pitchFamily="2" charset="-78"/>
              </a:rPr>
              <a:t>روش تدریس</a:t>
            </a:r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، </a:t>
            </a:r>
            <a:r>
              <a:rPr lang="fa-IR" sz="2400" b="1" dirty="0">
                <a:solidFill>
                  <a:srgbClr val="FF0000"/>
                </a:solidFill>
                <a:cs typeface="B Lotus" panose="00000400000000000000" pitchFamily="2" charset="-78"/>
              </a:rPr>
              <a:t>متغیر مستقل </a:t>
            </a:r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است.</a:t>
            </a: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3ADCD7-ACA7-4F4D-B95D-FDDA3E056417}"/>
              </a:ext>
            </a:extLst>
          </p:cNvPr>
          <p:cNvSpPr/>
          <p:nvPr/>
        </p:nvSpPr>
        <p:spPr>
          <a:xfrm>
            <a:off x="2514600" y="152400"/>
            <a:ext cx="3634409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b="1" dirty="0">
                <a:solidFill>
                  <a:schemeClr val="tx1"/>
                </a:solidFill>
              </a:rPr>
              <a:t>ا</a:t>
            </a:r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نواع متغیر ها از نظر نقش آنها</a:t>
            </a:r>
            <a:endParaRPr lang="en-US" sz="24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899255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7D3939B-2091-457A-B741-FBE969B3209F}"/>
              </a:ext>
            </a:extLst>
          </p:cNvPr>
          <p:cNvSpPr/>
          <p:nvPr/>
        </p:nvSpPr>
        <p:spPr>
          <a:xfrm>
            <a:off x="533400" y="838200"/>
            <a:ext cx="8077200" cy="4953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r>
              <a:rPr lang="fa-IR" sz="2400" b="1" dirty="0">
                <a:solidFill>
                  <a:srgbClr val="FF0000"/>
                </a:solidFill>
                <a:cs typeface="B Lotus" panose="00000400000000000000" pitchFamily="2" charset="-78"/>
              </a:rPr>
              <a:t>متغیر وابسته: </a:t>
            </a:r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متغیری است که تغییرات آن </a:t>
            </a:r>
            <a:r>
              <a:rPr lang="fa-IR" sz="2400" b="1" dirty="0">
                <a:solidFill>
                  <a:srgbClr val="FF0000"/>
                </a:solidFill>
                <a:cs typeface="B Lotus" panose="00000400000000000000" pitchFamily="2" charset="-78"/>
              </a:rPr>
              <a:t>تحت تأثیر متغیر مستقل </a:t>
            </a:r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می باشد.</a:t>
            </a: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مثال: بررسی تاثیر شیوه های تدریس بر یادگیری دانش آموزان.</a:t>
            </a:r>
          </a:p>
          <a:p>
            <a:pPr algn="r" rtl="1"/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متغیر وابسته: </a:t>
            </a:r>
            <a:r>
              <a:rPr lang="fa-IR" sz="2400" b="1" dirty="0">
                <a:solidFill>
                  <a:srgbClr val="FF0000"/>
                </a:solidFill>
                <a:cs typeface="B Lotus" panose="00000400000000000000" pitchFamily="2" charset="-78"/>
              </a:rPr>
              <a:t>یادگیری دانش آموزان</a:t>
            </a:r>
          </a:p>
          <a:p>
            <a:pPr algn="r" rtl="1"/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متغیر مستقل: </a:t>
            </a:r>
            <a:r>
              <a:rPr lang="fa-IR" sz="2400" b="1" dirty="0">
                <a:solidFill>
                  <a:srgbClr val="FF0000"/>
                </a:solidFill>
                <a:cs typeface="B Lotus" panose="00000400000000000000" pitchFamily="2" charset="-78"/>
              </a:rPr>
              <a:t>شیوه های تدریس</a:t>
            </a: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3ADCD7-ACA7-4F4D-B95D-FDDA3E056417}"/>
              </a:ext>
            </a:extLst>
          </p:cNvPr>
          <p:cNvSpPr/>
          <p:nvPr/>
        </p:nvSpPr>
        <p:spPr>
          <a:xfrm>
            <a:off x="2514600" y="152400"/>
            <a:ext cx="3634409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b="1" dirty="0">
                <a:solidFill>
                  <a:schemeClr val="tx1"/>
                </a:solidFill>
              </a:rPr>
              <a:t>ا</a:t>
            </a:r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نواع متغیر ها از نظر نقش آنها</a:t>
            </a:r>
            <a:endParaRPr lang="en-US" sz="24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969579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7D3939B-2091-457A-B741-FBE969B3209F}"/>
              </a:ext>
            </a:extLst>
          </p:cNvPr>
          <p:cNvSpPr/>
          <p:nvPr/>
        </p:nvSpPr>
        <p:spPr>
          <a:xfrm>
            <a:off x="533400" y="838200"/>
            <a:ext cx="8077200" cy="4953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r>
              <a:rPr lang="fa-IR" sz="2400" b="1" dirty="0">
                <a:solidFill>
                  <a:srgbClr val="FF0000"/>
                </a:solidFill>
                <a:cs typeface="B Lotus" panose="00000400000000000000" pitchFamily="2" charset="-78"/>
              </a:rPr>
              <a:t>متغیر تعدیل کننده: </a:t>
            </a:r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متغیری است که جهت یا میزان رابطه میان متغیرهای مستقل و وابسته را تحت تاثیر قرار می دهد. متغیر تعدیل کننده، را متغیر مستقل دوم نیز می نامند.</a:t>
            </a:r>
          </a:p>
          <a:p>
            <a:pPr algn="r" rtl="1"/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مثال: بررسی تاثیر شیوه های مختلف تشویق بر یادگیری دانش آموزان دختر و پسر</a:t>
            </a: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r>
              <a:rPr lang="fa-IR" sz="2400" b="1" dirty="0">
                <a:solidFill>
                  <a:srgbClr val="FF0000"/>
                </a:solidFill>
                <a:cs typeface="B Lotus" panose="00000400000000000000" pitchFamily="2" charset="-78"/>
              </a:rPr>
              <a:t>در این تحقیق محقق به دنبال آن است که </a:t>
            </a:r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تاثیر جنسیت را نیز در رابطه بین تشویق و یادگیری </a:t>
            </a:r>
            <a:r>
              <a:rPr lang="fa-IR" sz="2400" b="1" dirty="0">
                <a:solidFill>
                  <a:srgbClr val="FF0000"/>
                </a:solidFill>
                <a:cs typeface="B Lotus" panose="00000400000000000000" pitchFamily="2" charset="-78"/>
              </a:rPr>
              <a:t>مورد مطالعه قرار دهد.</a:t>
            </a:r>
          </a:p>
          <a:p>
            <a:pPr algn="r" rtl="1"/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جنسیت: </a:t>
            </a:r>
            <a:r>
              <a:rPr lang="fa-IR" sz="2400" b="1" dirty="0">
                <a:solidFill>
                  <a:srgbClr val="FF0000"/>
                </a:solidFill>
                <a:cs typeface="B Lotus" panose="00000400000000000000" pitchFamily="2" charset="-78"/>
              </a:rPr>
              <a:t>متغیر تعدیل کننده است.</a:t>
            </a: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3ADCD7-ACA7-4F4D-B95D-FDDA3E056417}"/>
              </a:ext>
            </a:extLst>
          </p:cNvPr>
          <p:cNvSpPr/>
          <p:nvPr/>
        </p:nvSpPr>
        <p:spPr>
          <a:xfrm>
            <a:off x="2514600" y="152400"/>
            <a:ext cx="3634409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b="1" dirty="0">
                <a:solidFill>
                  <a:schemeClr val="tx1"/>
                </a:solidFill>
              </a:rPr>
              <a:t>ا</a:t>
            </a:r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نواع متغیر ها از نظر نقش آنها</a:t>
            </a:r>
            <a:endParaRPr lang="en-US" sz="24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565766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7D3939B-2091-457A-B741-FBE969B3209F}"/>
              </a:ext>
            </a:extLst>
          </p:cNvPr>
          <p:cNvSpPr/>
          <p:nvPr/>
        </p:nvSpPr>
        <p:spPr>
          <a:xfrm>
            <a:off x="533400" y="838200"/>
            <a:ext cx="8077200" cy="4953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r>
              <a:rPr lang="fa-IR" sz="2400" b="1" dirty="0">
                <a:solidFill>
                  <a:srgbClr val="FF0000"/>
                </a:solidFill>
                <a:cs typeface="B Lotus" panose="00000400000000000000" pitchFamily="2" charset="-78"/>
              </a:rPr>
              <a:t>متغیر کنترل:  </a:t>
            </a:r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در یک تحقیق، محقق </a:t>
            </a:r>
            <a:r>
              <a:rPr lang="fa-IR" sz="2400" b="1" dirty="0">
                <a:solidFill>
                  <a:srgbClr val="FF0000"/>
                </a:solidFill>
                <a:cs typeface="B Lotus" panose="00000400000000000000" pitchFamily="2" charset="-78"/>
              </a:rPr>
              <a:t>نمی تواند اثر همه متغیرها را همزمان مورد مطالعه قرار دهد؛</a:t>
            </a:r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 بنابراین اثر برخی از متغیرها را کنترل نموده و آنها را خنثی می کند، این نوع متغیرها، </a:t>
            </a:r>
            <a:r>
              <a:rPr lang="fa-IR" sz="2400" b="1" dirty="0">
                <a:solidFill>
                  <a:srgbClr val="FF0000"/>
                </a:solidFill>
                <a:cs typeface="B Lotus" panose="00000400000000000000" pitchFamily="2" charset="-78"/>
              </a:rPr>
              <a:t>متغیر کنترل </a:t>
            </a:r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نامیده می شود.</a:t>
            </a:r>
          </a:p>
          <a:p>
            <a:pPr algn="r" rtl="1"/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 </a:t>
            </a:r>
          </a:p>
          <a:p>
            <a:pPr algn="r" rtl="1"/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مثال: چه رابطه ای بین پیشرفت تحصیلی و عزت نفس دانش آموزان پسر پایه پنجم ابتدایی وجود دارد؟ در این تحقیق اثر </a:t>
            </a:r>
            <a:r>
              <a:rPr lang="fa-IR" sz="2400" b="1" dirty="0">
                <a:solidFill>
                  <a:srgbClr val="FF0000"/>
                </a:solidFill>
                <a:cs typeface="B Lotus" panose="00000400000000000000" pitchFamily="2" charset="-78"/>
              </a:rPr>
              <a:t>پایه تحصیلی وجنسیت متغیر های کنترل هستند </a:t>
            </a:r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که اثر آنها را بر پیشرفت تحصیلی و عزت نفس کنترل می شود.</a:t>
            </a: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3ADCD7-ACA7-4F4D-B95D-FDDA3E056417}"/>
              </a:ext>
            </a:extLst>
          </p:cNvPr>
          <p:cNvSpPr/>
          <p:nvPr/>
        </p:nvSpPr>
        <p:spPr>
          <a:xfrm>
            <a:off x="2514600" y="152400"/>
            <a:ext cx="3634409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b="1" dirty="0">
                <a:solidFill>
                  <a:schemeClr val="tx1"/>
                </a:solidFill>
              </a:rPr>
              <a:t>ا</a:t>
            </a:r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نواع متغیر ها از نظر نقش آنها</a:t>
            </a:r>
            <a:endParaRPr lang="en-US" sz="24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032750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7D3939B-2091-457A-B741-FBE969B3209F}"/>
              </a:ext>
            </a:extLst>
          </p:cNvPr>
          <p:cNvSpPr/>
          <p:nvPr/>
        </p:nvSpPr>
        <p:spPr>
          <a:xfrm>
            <a:off x="685800" y="838200"/>
            <a:ext cx="8077200" cy="4953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r>
              <a:rPr lang="fa-IR" sz="2400" b="1" dirty="0">
                <a:solidFill>
                  <a:srgbClr val="FF0000"/>
                </a:solidFill>
                <a:cs typeface="B Lotus" panose="00000400000000000000" pitchFamily="2" charset="-78"/>
              </a:rPr>
              <a:t>متغیر مداخله گر: </a:t>
            </a:r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متغیر مداخله گر (</a:t>
            </a:r>
            <a:r>
              <a:rPr lang="en-US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intervening variables </a:t>
            </a:r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)</a:t>
            </a:r>
            <a:r>
              <a:rPr lang="en-US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به فرآیندهای انتزاعی اطلاق می شود که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مستقیما قابل مشاهده و اندازه گیری نیستند </a:t>
            </a:r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اما با متغیرهای مستقل و وابسته تحقیق ارتباط دارند. متغیر مداخله گر، متغیری است که ممکن است روی نتایج تحقیق یا روی تاثیر متغیر مستقل بر متغیر وابسته اثر بگذارد،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اما محقق نمی تواند آن را مشاهده یا اندازه گیری کند</a:t>
            </a:r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. </a:t>
            </a:r>
          </a:p>
          <a:p>
            <a:pPr algn="just" rtl="1"/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مثال: اگر روش تدریس پرسش و پاسخ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متغیر مستقل </a:t>
            </a:r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و تسلط بر قیدها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متغیر وابسته </a:t>
            </a:r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باشد، پس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فرآیندهای یادگیری زبان </a:t>
            </a:r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نمونه ها یک </a:t>
            </a:r>
            <a:r>
              <a:rPr lang="fa-IR" sz="2400" b="1" dirty="0">
                <a:solidFill>
                  <a:srgbClr val="FF0000"/>
                </a:solidFill>
                <a:cs typeface="B Nazanin" panose="00000400000000000000" pitchFamily="2" charset="-78"/>
              </a:rPr>
              <a:t>متغیر مداخله گر</a:t>
            </a:r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 است که محقق نمی تواند ببیند یا اندازه گیری کند.</a:t>
            </a: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r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3ADCD7-ACA7-4F4D-B95D-FDDA3E056417}"/>
              </a:ext>
            </a:extLst>
          </p:cNvPr>
          <p:cNvSpPr/>
          <p:nvPr/>
        </p:nvSpPr>
        <p:spPr>
          <a:xfrm>
            <a:off x="2514600" y="152400"/>
            <a:ext cx="3634409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b="1" dirty="0">
                <a:solidFill>
                  <a:schemeClr val="tx1"/>
                </a:solidFill>
              </a:rPr>
              <a:t>ا</a:t>
            </a:r>
            <a:r>
              <a:rPr lang="fa-IR" sz="2400" b="1" dirty="0">
                <a:solidFill>
                  <a:schemeClr val="tx1"/>
                </a:solidFill>
                <a:cs typeface="B Nazanin" panose="00000400000000000000" pitchFamily="2" charset="-78"/>
              </a:rPr>
              <a:t>نواع متغیر ها از نظر نقش آنها</a:t>
            </a:r>
            <a:endParaRPr lang="en-US" sz="2400" b="1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26471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-152400" y="0"/>
            <a:ext cx="9137561" cy="323165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solidFill>
              <a:srgbClr val="C00000"/>
            </a:solidFill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55500" dist="101600" dir="5400000" sy="-100000" algn="bl" rotWithShape="0"/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fa-IR" sz="2000" b="1" dirty="0">
              <a:solidFill>
                <a:srgbClr val="006600"/>
              </a:solidFill>
              <a:cs typeface="B Nazanin" pitchFamily="2" charset="-78"/>
            </a:endParaRPr>
          </a:p>
          <a:p>
            <a:pPr algn="ctr"/>
            <a:endParaRPr lang="en-US" sz="2000" b="1" dirty="0">
              <a:solidFill>
                <a:srgbClr val="006600"/>
              </a:solidFill>
              <a:cs typeface="B Nazanin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fa-IR" sz="2800" b="1" dirty="0">
                <a:solidFill>
                  <a:schemeClr val="tx1"/>
                </a:solidFill>
                <a:latin typeface="B Titr"/>
                <a:cs typeface="B Lotus" panose="00000400000000000000" pitchFamily="2" charset="-78"/>
              </a:rPr>
              <a:t>درس روش تحقیق</a:t>
            </a:r>
          </a:p>
          <a:p>
            <a:pPr algn="ctr">
              <a:lnSpc>
                <a:spcPct val="150000"/>
              </a:lnSpc>
            </a:pPr>
            <a:r>
              <a:rPr lang="fa-IR" sz="2800" b="1" dirty="0">
                <a:solidFill>
                  <a:schemeClr val="tx1"/>
                </a:solidFill>
                <a:latin typeface="B Titr"/>
                <a:cs typeface="B Lotus" panose="00000400000000000000" pitchFamily="2" charset="-78"/>
              </a:rPr>
              <a:t>مریم رضائی</a:t>
            </a:r>
            <a:endParaRPr lang="ar-SA" sz="2800" b="1" dirty="0">
              <a:solidFill>
                <a:schemeClr val="tx1"/>
              </a:solidFill>
              <a:latin typeface="B Titr"/>
              <a:cs typeface="B Lotus" panose="00000400000000000000" pitchFamily="2" charset="-78"/>
            </a:endParaRPr>
          </a:p>
          <a:p>
            <a:pPr algn="ctr"/>
            <a:endParaRPr lang="fa-IR" sz="20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ctr"/>
            <a:endParaRPr lang="fa-IR" sz="20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ctr"/>
            <a:endParaRPr lang="fa-IR" sz="20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ctr"/>
            <a:endParaRPr lang="fa-IR" sz="2000" b="1" dirty="0">
              <a:solidFill>
                <a:srgbClr val="FF0000"/>
              </a:solidFill>
              <a:cs typeface="B Lotus" panose="00000400000000000000" pitchFamily="2" charset="-78"/>
            </a:endParaRP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050" name="Picture 2" descr="نتیجه تصویری برای عکس گل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10058" y="-1476970"/>
            <a:ext cx="6123885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73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" descr="Picture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WordArt 5"/>
          <p:cNvSpPr>
            <a:spLocks noChangeArrowheads="1" noChangeShapeType="1" noTextEdit="1"/>
          </p:cNvSpPr>
          <p:nvPr/>
        </p:nvSpPr>
        <p:spPr bwMode="auto">
          <a:xfrm rot="19522187">
            <a:off x="281622" y="1499326"/>
            <a:ext cx="5018087" cy="175101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91907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rtl="1"/>
            <a:endParaRPr lang="en-US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7440000" scaled="1"/>
              </a:gradFill>
              <a:latin typeface="Arial"/>
              <a:cs typeface="Arial"/>
            </a:endParaRPr>
          </a:p>
        </p:txBody>
      </p:sp>
      <p:pic>
        <p:nvPicPr>
          <p:cNvPr id="6" name="Picture 7" descr="Star-01-june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1524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Star-01-june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286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tar-01-june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59436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Star-01-june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59436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 rot="19644925">
            <a:off x="-169351" y="1663824"/>
            <a:ext cx="5626861" cy="1015663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fa-IR" sz="6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B Titr" pitchFamily="2" charset="-78"/>
              </a:rPr>
              <a:t>با تشکر از حضورتان</a:t>
            </a:r>
            <a:endParaRPr lang="en-US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B Titr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33280" y="4829674"/>
            <a:ext cx="321945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Low" rtl="1">
              <a:spcBef>
                <a:spcPct val="20000"/>
              </a:spcBef>
              <a:defRPr/>
            </a:pPr>
            <a:r>
              <a:rPr lang="fa-IR" dirty="0">
                <a:cs typeface="B Titr" pitchFamily="2" charset="-78"/>
              </a:rPr>
              <a:t>زندگي صحنه زيباي هنرمندي ماست </a:t>
            </a:r>
          </a:p>
          <a:p>
            <a:pPr marL="342900" indent="-342900" algn="justLow" rtl="1">
              <a:spcBef>
                <a:spcPct val="20000"/>
              </a:spcBef>
              <a:defRPr/>
            </a:pPr>
            <a:r>
              <a:rPr lang="fa-IR" dirty="0">
                <a:cs typeface="B Titr" pitchFamily="2" charset="-78"/>
              </a:rPr>
              <a:t>هر كسي نغمه خود خواند و از صحنه رود </a:t>
            </a:r>
          </a:p>
          <a:p>
            <a:pPr marL="342900" indent="-342900" algn="justLow" rtl="1">
              <a:spcBef>
                <a:spcPct val="20000"/>
              </a:spcBef>
              <a:defRPr/>
            </a:pPr>
            <a:r>
              <a:rPr lang="fa-IR" dirty="0">
                <a:cs typeface="B Titr" pitchFamily="2" charset="-78"/>
              </a:rPr>
              <a:t>صحنه پيوسته به جاست </a:t>
            </a:r>
          </a:p>
          <a:p>
            <a:pPr marL="342900" indent="-342900" algn="justLow" rtl="1">
              <a:spcBef>
                <a:spcPct val="20000"/>
              </a:spcBef>
              <a:defRPr/>
            </a:pPr>
            <a:r>
              <a:rPr lang="fa-IR" dirty="0">
                <a:cs typeface="B Titr" pitchFamily="2" charset="-78"/>
              </a:rPr>
              <a:t>اي خوش آن نغمه كه مردم بسپارند به ياد......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Star-01-june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458200" y="981075"/>
            <a:ext cx="685800" cy="685800"/>
          </a:xfrm>
          <a:noFill/>
        </p:spPr>
      </p:pic>
      <p:pic>
        <p:nvPicPr>
          <p:cNvPr id="20483" name="Picture 5" descr="Star-01-jun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4868863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7" descr="Picture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105402" y="785815"/>
            <a:ext cx="4824413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8" descr="Picture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400000">
            <a:off x="-1168399" y="2581277"/>
            <a:ext cx="544512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1835150" y="1844677"/>
            <a:ext cx="59769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a-IR" sz="4800" b="1" dirty="0">
                <a:solidFill>
                  <a:schemeClr val="bg1"/>
                </a:solidFill>
                <a:cs typeface="B Esfehan" pitchFamily="2" charset="-78"/>
              </a:rPr>
              <a:t>روش پژوهش</a:t>
            </a:r>
            <a:endParaRPr lang="en-US" sz="4800" b="1" dirty="0">
              <a:solidFill>
                <a:schemeClr val="bg1"/>
              </a:solidFill>
              <a:cs typeface="B Esfehan" pitchFamily="2" charset="-78"/>
            </a:endParaRPr>
          </a:p>
        </p:txBody>
      </p:sp>
      <p:pic>
        <p:nvPicPr>
          <p:cNvPr id="20487" name="Picture 11" descr="Book-09-june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60739" y="3676651"/>
            <a:ext cx="2016125" cy="153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57225" y="1647933"/>
            <a:ext cx="7543800" cy="1450757"/>
          </a:xfrm>
        </p:spPr>
        <p:txBody>
          <a:bodyPr>
            <a:noAutofit/>
          </a:bodyPr>
          <a:lstStyle/>
          <a:p>
            <a:pPr algn="ctr"/>
            <a:r>
              <a:rPr lang="fa-IR" sz="13800" b="1" dirty="0">
                <a:latin typeface="IranNastaliq" pitchFamily="18" charset="0"/>
                <a:cs typeface="IranNastaliq" pitchFamily="18" charset="0"/>
              </a:rPr>
              <a:t>بیان مسئله</a:t>
            </a:r>
            <a:br>
              <a:rPr lang="en-US" dirty="0">
                <a:latin typeface="IranNastaliq" pitchFamily="18" charset="0"/>
                <a:cs typeface="IranNastaliq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583495"/>
      </p:ext>
    </p:extLst>
  </p:cSld>
  <p:clrMapOvr>
    <a:masterClrMapping/>
  </p:clrMapOvr>
  <p:transition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11" descr="Star-01-june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411" y="3810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 descr="Star-01-june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923" y="5937738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81000" y="1447800"/>
            <a:ext cx="837731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 rtl="1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fa-IR" sz="3200" b="1" dirty="0"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اولین فعالیت در هر پژوهش </a:t>
            </a:r>
            <a:r>
              <a:rPr lang="fa-IR" sz="32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انتخاب مسئله </a:t>
            </a:r>
            <a:r>
              <a:rPr lang="fa-IR" sz="3200" b="1" dirty="0"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می باشد.</a:t>
            </a:r>
          </a:p>
          <a:p>
            <a:pPr marL="457200" indent="-457200" algn="just" rtl="1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fa-IR" sz="3200" b="1" dirty="0"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به قول </a:t>
            </a:r>
            <a:r>
              <a:rPr lang="fa-IR" sz="32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جان دیوئی</a:t>
            </a:r>
            <a:r>
              <a:rPr lang="fa-IR" sz="3200" b="1" dirty="0"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، اولین مرحله، </a:t>
            </a:r>
            <a:r>
              <a:rPr lang="fa-IR" sz="32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احساس مشکل </a:t>
            </a:r>
            <a:r>
              <a:rPr lang="fa-IR" sz="3200" b="1" dirty="0"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می باشد.</a:t>
            </a:r>
          </a:p>
          <a:p>
            <a:pPr marL="457200" indent="-457200" algn="just" rtl="1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fa-IR" sz="3200" b="1" dirty="0"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مسئله یک </a:t>
            </a:r>
            <a:r>
              <a:rPr lang="fa-IR" sz="32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جمله سؤالی یا استفهامی </a:t>
            </a:r>
            <a:r>
              <a:rPr lang="fa-IR" sz="3200" b="1" dirty="0"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است که می پرسد چه رابطه بین دو یا چند متغیر وجود دارد.</a:t>
            </a:r>
          </a:p>
          <a:p>
            <a:pPr marL="457200" indent="-457200" algn="just" rtl="1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fa-IR" sz="3200" b="1" dirty="0"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تا پژوهشگر مسئله ای برایش به وجود نیاید، تحقیق انجام نمی شود.</a:t>
            </a:r>
            <a:endParaRPr lang="en-US" sz="3200" b="1" dirty="0"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28580590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7F17D1D-C3D7-4C2D-BFEC-B2D0D316BF37}"/>
              </a:ext>
            </a:extLst>
          </p:cNvPr>
          <p:cNvSpPr/>
          <p:nvPr/>
        </p:nvSpPr>
        <p:spPr>
          <a:xfrm>
            <a:off x="685800" y="1752600"/>
            <a:ext cx="8001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 rtl="1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fa-IR" sz="36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مسئله پژوهش باید به صورت </a:t>
            </a:r>
            <a:r>
              <a:rPr lang="fa-IR" sz="3600" b="1" dirty="0"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عینی،محدود و روشن </a:t>
            </a:r>
            <a:r>
              <a:rPr lang="fa-IR" sz="36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بیان گردد؛ مسئله پژوهش باید </a:t>
            </a:r>
            <a:r>
              <a:rPr lang="fa-IR" sz="3600" b="1" dirty="0"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جدید</a:t>
            </a:r>
            <a:r>
              <a:rPr lang="fa-IR" sz="36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 باشد.</a:t>
            </a:r>
          </a:p>
          <a:p>
            <a:pPr marL="571500" indent="-571500" algn="just" rtl="1"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fa-IR" sz="3600" b="1" dirty="0">
              <a:solidFill>
                <a:srgbClr val="FF0000"/>
              </a:solidFill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marL="571500" indent="-571500" algn="just" rtl="1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fa-IR" sz="36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مسئله یابی یک امر </a:t>
            </a:r>
            <a:r>
              <a:rPr lang="fa-IR" sz="3600" b="1" dirty="0"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درونی و مشخص </a:t>
            </a:r>
            <a:r>
              <a:rPr lang="fa-IR" sz="36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است.</a:t>
            </a:r>
            <a:endParaRPr lang="en-US" sz="3600" b="1" dirty="0">
              <a:solidFill>
                <a:srgbClr val="FF0000"/>
              </a:solidFill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55028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Star-01-june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458200" y="981075"/>
            <a:ext cx="685800" cy="685800"/>
          </a:xfrm>
          <a:noFill/>
        </p:spPr>
      </p:pic>
      <p:pic>
        <p:nvPicPr>
          <p:cNvPr id="20483" name="Picture 5" descr="Star-01-jun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4868863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7" descr="Picture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105402" y="785815"/>
            <a:ext cx="4824413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8" descr="Picture2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400000">
            <a:off x="-1168399" y="2581277"/>
            <a:ext cx="544512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1835150" y="1844677"/>
            <a:ext cx="59769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a-IR" sz="4800" b="1" dirty="0">
                <a:solidFill>
                  <a:schemeClr val="bg1"/>
                </a:solidFill>
                <a:cs typeface="B Esfehan" pitchFamily="2" charset="-78"/>
              </a:rPr>
              <a:t>روش پژوهش</a:t>
            </a:r>
            <a:endParaRPr lang="en-US" sz="4800" b="1" dirty="0">
              <a:solidFill>
                <a:schemeClr val="bg1"/>
              </a:solidFill>
              <a:cs typeface="B Esfehan" pitchFamily="2" charset="-78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37810" y="793218"/>
            <a:ext cx="7543800" cy="4385415"/>
          </a:xfrm>
        </p:spPr>
        <p:txBody>
          <a:bodyPr>
            <a:noAutofit/>
          </a:bodyPr>
          <a:lstStyle/>
          <a:p>
            <a:pPr marL="457200" indent="-457200" algn="r" rtl="1">
              <a:buFont typeface="Wingdings" panose="05000000000000000000" pitchFamily="2" charset="2"/>
              <a:buChar char="v"/>
            </a:pPr>
            <a:br>
              <a:rPr lang="fa-IR" sz="3200" b="1" dirty="0">
                <a:latin typeface="IranNastaliq" pitchFamily="18" charset="0"/>
                <a:cs typeface="B Lotus" panose="00000400000000000000" pitchFamily="2" charset="-78"/>
              </a:rPr>
            </a:br>
            <a:br>
              <a:rPr lang="fa-IR" sz="3200" b="1" dirty="0">
                <a:latin typeface="IranNastaliq" pitchFamily="18" charset="0"/>
                <a:cs typeface="B Lotus" panose="00000400000000000000" pitchFamily="2" charset="-78"/>
              </a:rPr>
            </a:br>
            <a:br>
              <a:rPr lang="fa-IR" sz="3200" b="1" dirty="0">
                <a:latin typeface="IranNastaliq" pitchFamily="18" charset="0"/>
                <a:cs typeface="B Lotus" panose="00000400000000000000" pitchFamily="2" charset="-78"/>
              </a:rPr>
            </a:br>
            <a:br>
              <a:rPr lang="fa-IR" sz="3200" b="1" dirty="0">
                <a:latin typeface="IranNastaliq" pitchFamily="18" charset="0"/>
                <a:cs typeface="B Lotus" panose="00000400000000000000" pitchFamily="2" charset="-78"/>
              </a:rPr>
            </a:br>
            <a:br>
              <a:rPr lang="fa-IR" sz="3200" b="1" dirty="0">
                <a:latin typeface="IranNastaliq" pitchFamily="18" charset="0"/>
                <a:cs typeface="B Lotus" panose="00000400000000000000" pitchFamily="2" charset="-78"/>
              </a:rPr>
            </a:br>
            <a:br>
              <a:rPr lang="fa-IR" sz="3200" b="1" dirty="0">
                <a:latin typeface="IranNastaliq" pitchFamily="18" charset="0"/>
                <a:cs typeface="B Lotus" panose="00000400000000000000" pitchFamily="2" charset="-78"/>
              </a:rPr>
            </a:br>
            <a:r>
              <a:rPr lang="fa-IR" sz="3200" b="1" dirty="0">
                <a:solidFill>
                  <a:srgbClr val="FF0000"/>
                </a:solidFill>
                <a:latin typeface="IranNastaliq" pitchFamily="18" charset="0"/>
                <a:cs typeface="B Lotus" panose="00000400000000000000" pitchFamily="2" charset="-78"/>
              </a:rPr>
              <a:t>منابع  بیرونی تعیین مسئله پژوهش</a:t>
            </a:r>
            <a:r>
              <a:rPr lang="fa-IR" sz="3200" b="1" dirty="0">
                <a:latin typeface="IranNastaliq" pitchFamily="18" charset="0"/>
                <a:cs typeface="B Lotus" panose="00000400000000000000" pitchFamily="2" charset="-78"/>
              </a:rPr>
              <a:t>:</a:t>
            </a:r>
            <a:br>
              <a:rPr lang="fa-IR" sz="3200" b="1" dirty="0">
                <a:latin typeface="IranNastaliq" pitchFamily="18" charset="0"/>
                <a:cs typeface="B Lotus" panose="00000400000000000000" pitchFamily="2" charset="-78"/>
              </a:rPr>
            </a:br>
            <a:br>
              <a:rPr lang="fa-IR" sz="3200" b="1" dirty="0">
                <a:latin typeface="IranNastaliq" pitchFamily="18" charset="0"/>
                <a:cs typeface="B Lotus" panose="00000400000000000000" pitchFamily="2" charset="-78"/>
              </a:rPr>
            </a:br>
            <a:br>
              <a:rPr lang="fa-IR" sz="3200" b="1" dirty="0">
                <a:latin typeface="IranNastaliq" pitchFamily="18" charset="0"/>
                <a:cs typeface="B Lotus" panose="00000400000000000000" pitchFamily="2" charset="-78"/>
              </a:rPr>
            </a:br>
            <a:r>
              <a:rPr lang="fa-IR" sz="3200" b="1" dirty="0">
                <a:latin typeface="IranNastaliq" pitchFamily="18" charset="0"/>
                <a:cs typeface="B Lotus" panose="00000400000000000000" pitchFamily="2" charset="-78"/>
              </a:rPr>
              <a:t>مسائل آموزشی و اجتماعی</a:t>
            </a:r>
            <a:br>
              <a:rPr lang="fa-IR" sz="3200" b="1" dirty="0">
                <a:latin typeface="IranNastaliq" pitchFamily="18" charset="0"/>
                <a:cs typeface="B Lotus" panose="00000400000000000000" pitchFamily="2" charset="-78"/>
              </a:rPr>
            </a:br>
            <a:br>
              <a:rPr lang="fa-IR" sz="3200" b="1" dirty="0">
                <a:latin typeface="IranNastaliq" pitchFamily="18" charset="0"/>
                <a:cs typeface="B Lotus" panose="00000400000000000000" pitchFamily="2" charset="-78"/>
              </a:rPr>
            </a:br>
            <a:r>
              <a:rPr lang="fa-IR" sz="3200" b="1" dirty="0">
                <a:latin typeface="IranNastaliq" pitchFamily="18" charset="0"/>
                <a:cs typeface="B Lotus" panose="00000400000000000000" pitchFamily="2" charset="-78"/>
              </a:rPr>
              <a:t>تجارب تحصیلی و آموزشی</a:t>
            </a:r>
            <a:br>
              <a:rPr lang="fa-IR" sz="3200" b="1" dirty="0">
                <a:latin typeface="IranNastaliq" pitchFamily="18" charset="0"/>
                <a:cs typeface="B Lotus" panose="00000400000000000000" pitchFamily="2" charset="-78"/>
              </a:rPr>
            </a:br>
            <a:br>
              <a:rPr lang="fa-IR" sz="3200" b="1" dirty="0">
                <a:latin typeface="IranNastaliq" pitchFamily="18" charset="0"/>
                <a:cs typeface="B Lotus" panose="00000400000000000000" pitchFamily="2" charset="-78"/>
              </a:rPr>
            </a:br>
            <a:r>
              <a:rPr lang="fa-IR" sz="3200" b="1" dirty="0">
                <a:latin typeface="IranNastaliq" pitchFamily="18" charset="0"/>
                <a:cs typeface="B Lotus" panose="00000400000000000000" pitchFamily="2" charset="-78"/>
              </a:rPr>
              <a:t>مشورت با اساتید</a:t>
            </a:r>
            <a:br>
              <a:rPr lang="en-US" dirty="0">
                <a:latin typeface="IranNastaliq" pitchFamily="18" charset="0"/>
                <a:cs typeface="IranNastaliq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936961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75000"/>
            </a:schemeClr>
          </a:fgClr>
          <a:bgClr>
            <a:schemeClr val="bg2">
              <a:lumMod val="9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11" descr="Star-01-june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7063" y="2286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11" descr="Star-01-june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411" y="264596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 descr="Star-01-june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858" y="40386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89752" y="1524000"/>
            <a:ext cx="7967311" cy="2850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rtl="1">
              <a:buNone/>
            </a:pPr>
            <a:r>
              <a:rPr lang="fa-IR" sz="2800" b="1" dirty="0">
                <a:cs typeface="B Lotus" panose="00000400000000000000" pitchFamily="2" charset="-78"/>
              </a:rPr>
              <a:t>پژوهشگر با توجه به مسئله پژوهش، </a:t>
            </a:r>
            <a:r>
              <a:rPr lang="fa-IR" sz="2800" b="1" dirty="0">
                <a:solidFill>
                  <a:srgbClr val="FF0000"/>
                </a:solidFill>
                <a:cs typeface="B Lotus" panose="00000400000000000000" pitchFamily="2" charset="-78"/>
              </a:rPr>
              <a:t>فرضیه های پژوهش </a:t>
            </a:r>
            <a:r>
              <a:rPr lang="fa-IR" sz="2800" b="1" dirty="0">
                <a:cs typeface="B Lotus" panose="00000400000000000000" pitchFamily="2" charset="-78"/>
              </a:rPr>
              <a:t>خود را بیان می کند</a:t>
            </a:r>
            <a:r>
              <a:rPr lang="fa-IR" sz="2200" b="1" dirty="0">
                <a:cs typeface="B Lotus" panose="00000400000000000000" pitchFamily="2" charset="-78"/>
              </a:rPr>
              <a:t>.</a:t>
            </a:r>
          </a:p>
          <a:p>
            <a:pPr algn="just" rtl="1">
              <a:buNone/>
            </a:pPr>
            <a:r>
              <a:rPr lang="fa-IR" sz="2800" b="1" dirty="0">
                <a:solidFill>
                  <a:srgbClr val="FF0000"/>
                </a:solidFill>
                <a:cs typeface="B Lotus" panose="00000400000000000000" pitchFamily="2" charset="-78"/>
              </a:rPr>
              <a:t>فرضیه چیست: </a:t>
            </a:r>
            <a:r>
              <a:rPr lang="fa-IR" sz="2800" b="1" dirty="0">
                <a:cs typeface="B Lotus" panose="00000400000000000000" pitchFamily="2" charset="-78"/>
              </a:rPr>
              <a:t>راه حل پیشنهادی پژوهشگر برای حل مسئله می باشد.پاسخ آزمایشی به یک پرسش است، که باید آن را در بوته آزمایش گذاشت.</a:t>
            </a:r>
          </a:p>
          <a:p>
            <a:pPr algn="just" rtl="1">
              <a:buNone/>
            </a:pPr>
            <a:r>
              <a:rPr lang="fa-IR" sz="2800" b="1" dirty="0">
                <a:cs typeface="B Lotus" panose="00000400000000000000" pitchFamily="2" charset="-78"/>
              </a:rPr>
              <a:t>فرضیه </a:t>
            </a:r>
            <a:r>
              <a:rPr lang="fa-IR" sz="2800" b="1" dirty="0">
                <a:solidFill>
                  <a:srgbClr val="FF0000"/>
                </a:solidFill>
                <a:cs typeface="B Lotus" panose="00000400000000000000" pitchFamily="2" charset="-78"/>
              </a:rPr>
              <a:t>یه حدس عالمانه برای حل مسئله </a:t>
            </a:r>
            <a:r>
              <a:rPr lang="fa-IR" sz="2800" b="1" dirty="0">
                <a:cs typeface="B Lotus" panose="00000400000000000000" pitchFamily="2" charset="-78"/>
              </a:rPr>
              <a:t>می باشد.</a:t>
            </a:r>
            <a:endParaRPr lang="ar-SA" sz="2800" b="1" dirty="0">
              <a:cs typeface="B Lotus" panose="00000400000000000000" pitchFamily="2" charset="-78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012867E-25F5-4768-88A0-42BDBC091250}"/>
              </a:ext>
            </a:extLst>
          </p:cNvPr>
          <p:cNvSpPr/>
          <p:nvPr/>
        </p:nvSpPr>
        <p:spPr>
          <a:xfrm>
            <a:off x="3971515" y="3244334"/>
            <a:ext cx="1200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b="1" dirty="0">
                <a:solidFill>
                  <a:srgbClr val="FF0000"/>
                </a:solidFill>
                <a:cs typeface="B Lotus" panose="00000400000000000000" pitchFamily="2" charset="-78"/>
              </a:rPr>
              <a:t>فرضیه چیست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9373B52-F457-4A0A-BAB9-ECB877535984}"/>
              </a:ext>
            </a:extLst>
          </p:cNvPr>
          <p:cNvSpPr/>
          <p:nvPr/>
        </p:nvSpPr>
        <p:spPr>
          <a:xfrm>
            <a:off x="3733800" y="457200"/>
            <a:ext cx="2743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buNone/>
            </a:pPr>
            <a:r>
              <a:rPr lang="fa-IR" sz="3200" b="1" dirty="0">
                <a:solidFill>
                  <a:srgbClr val="FF0000"/>
                </a:solidFill>
                <a:cs typeface="B Lotus" panose="00000400000000000000" pitchFamily="2" charset="-78"/>
              </a:rPr>
              <a:t>فرضیه</a:t>
            </a:r>
            <a:endParaRPr lang="en-US" sz="3200" b="1" dirty="0"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32456005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11B5155-D9D8-4CEA-A2E3-46899717E7BF}"/>
              </a:ext>
            </a:extLst>
          </p:cNvPr>
          <p:cNvSpPr/>
          <p:nvPr/>
        </p:nvSpPr>
        <p:spPr>
          <a:xfrm>
            <a:off x="838200" y="1497702"/>
            <a:ext cx="73914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400" b="1" dirty="0">
                <a:solidFill>
                  <a:srgbClr val="FF0000"/>
                </a:solidFill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ویژگی های مهم فرضیه</a:t>
            </a:r>
            <a:endParaRPr lang="en-US" sz="2400" b="1" dirty="0">
              <a:solidFill>
                <a:srgbClr val="FF0000"/>
              </a:solidFill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algn="just" rtl="1"/>
            <a:endParaRPr lang="en-US" sz="2400" b="1" dirty="0">
              <a:solidFill>
                <a:srgbClr val="FF0000"/>
              </a:solidFill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marL="342900" indent="-342900" algn="just" rtl="1">
              <a:buFont typeface="Wingdings" panose="05000000000000000000" pitchFamily="2" charset="2"/>
              <a:buChar char="v"/>
            </a:pPr>
            <a:r>
              <a:rPr lang="fa-IR" sz="2400" b="1" dirty="0"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فرضیه باید بخردانه یا منطقی باشد.</a:t>
            </a:r>
          </a:p>
          <a:p>
            <a:pPr algn="just" rtl="1"/>
            <a:endParaRPr lang="fa-IR" sz="2400" b="1" dirty="0">
              <a:solidFill>
                <a:srgbClr val="FF0000"/>
              </a:solidFill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  <a:p>
            <a:pPr marL="342900" indent="-342900" algn="just" rtl="1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fa-IR" sz="2400" b="1" dirty="0">
                <a:effectLst/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قابل آزمون بودن، یعنی آزمودن آن ممکن باشد.</a:t>
            </a:r>
          </a:p>
          <a:p>
            <a:pPr marL="342900" indent="-342900" algn="just" rtl="1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fa-IR" sz="2400" b="1" dirty="0"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قدرت تبیین داشتن</a:t>
            </a:r>
          </a:p>
          <a:p>
            <a:pPr marL="342900" indent="-342900" algn="just" rtl="1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fa-IR" sz="2400" b="1" dirty="0">
                <a:effectLst/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روشن و دقیق باشد</a:t>
            </a:r>
          </a:p>
          <a:p>
            <a:pPr marL="342900" indent="-342900" algn="just" rtl="1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fa-IR" sz="2400" b="1" dirty="0">
                <a:latin typeface="B Lotus" panose="00000400000000000000" pitchFamily="2" charset="-78"/>
                <a:ea typeface="Times New Roman" panose="02020603050405020304" pitchFamily="18" charset="0"/>
                <a:cs typeface="B Lotus" panose="00000400000000000000" pitchFamily="2" charset="-78"/>
              </a:rPr>
              <a:t>رابطه مورد انتظار بین متغیرها را بیان کند.</a:t>
            </a:r>
            <a:endParaRPr lang="en-US" sz="2400" b="1" dirty="0">
              <a:effectLst/>
              <a:latin typeface="B Lotus" panose="00000400000000000000" pitchFamily="2" charset="-78"/>
              <a:ea typeface="Times New Roman" panose="02020603050405020304" pitchFamily="18" charset="0"/>
              <a:cs typeface="B Lotus" panose="00000400000000000000" pitchFamily="2" charset="-78"/>
            </a:endParaRPr>
          </a:p>
        </p:txBody>
      </p:sp>
      <p:pic>
        <p:nvPicPr>
          <p:cNvPr id="3" name="Picture 11" descr="Star-01-june">
            <a:extLst>
              <a:ext uri="{FF2B5EF4-FFF2-40B4-BE49-F238E27FC236}">
                <a16:creationId xmlns:a16="http://schemas.microsoft.com/office/drawing/2014/main" id="{92972051-6340-4FBA-9B86-89C51EDD676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1497702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1" descr="Star-01-june">
            <a:extLst>
              <a:ext uri="{FF2B5EF4-FFF2-40B4-BE49-F238E27FC236}">
                <a16:creationId xmlns:a16="http://schemas.microsoft.com/office/drawing/2014/main" id="{098A5CD7-4209-4BB0-8CB8-0F516B8AB4A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4688354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963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Alternate Process 4"/>
          <p:cNvSpPr/>
          <p:nvPr/>
        </p:nvSpPr>
        <p:spPr>
          <a:xfrm>
            <a:off x="176463" y="230065"/>
            <a:ext cx="8791074" cy="6397869"/>
          </a:xfrm>
          <a:prstGeom prst="flowChartAlternateProcess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endParaRPr lang="fa-IR" sz="3600" b="1" dirty="0">
              <a:solidFill>
                <a:srgbClr val="FF0000"/>
              </a:solidFill>
              <a:cs typeface="B Lotus" panose="00000400000000000000" pitchFamily="2" charset="-78"/>
            </a:endParaRPr>
          </a:p>
          <a:p>
            <a:pPr algn="just" rtl="1"/>
            <a:r>
              <a:rPr lang="fa-IR" sz="3600" b="1" dirty="0">
                <a:solidFill>
                  <a:srgbClr val="FF0000"/>
                </a:solidFill>
                <a:cs typeface="B Lotus" panose="00000400000000000000" pitchFamily="2" charset="-78"/>
              </a:rPr>
              <a:t>انواع فرضیه ها</a:t>
            </a:r>
          </a:p>
          <a:p>
            <a:pPr algn="just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marL="342900" indent="-342900" algn="just" rtl="1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fa-IR" sz="2400" b="1" dirty="0">
                <a:solidFill>
                  <a:srgbClr val="FF0000"/>
                </a:solidFill>
                <a:cs typeface="B Lotus" panose="00000400000000000000" pitchFamily="2" charset="-78"/>
              </a:rPr>
              <a:t>فرضیه تحقیق: </a:t>
            </a:r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فرضیه تحقیق، </a:t>
            </a:r>
            <a:r>
              <a:rPr lang="fa-IR" sz="2400" b="1" dirty="0">
                <a:solidFill>
                  <a:srgbClr val="FF0000"/>
                </a:solidFill>
                <a:cs typeface="B Lotus" panose="00000400000000000000" pitchFamily="2" charset="-78"/>
              </a:rPr>
              <a:t>ترجیحا جهت دار است</a:t>
            </a:r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، یعنی رابطه مشخصی را بین دو یا چند متغیر بیان می کند. </a:t>
            </a:r>
          </a:p>
          <a:p>
            <a:pPr algn="just" rtl="1">
              <a:lnSpc>
                <a:spcPct val="200000"/>
              </a:lnSpc>
            </a:pPr>
            <a:r>
              <a:rPr lang="fa-IR" sz="2400" b="1" dirty="0">
                <a:solidFill>
                  <a:srgbClr val="FF0000"/>
                </a:solidFill>
                <a:cs typeface="B Lotus" panose="00000400000000000000" pitchFamily="2" charset="-78"/>
              </a:rPr>
              <a:t>مثال: </a:t>
            </a:r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روش تدریس بدیعه پردازی نسبت به روش تدریس سخنرانی در درس علوم اجتماعی بر خلاقیت دانش آموزان تاثیر بیشتری داشته است.</a:t>
            </a:r>
          </a:p>
          <a:p>
            <a:pPr algn="just" rtl="1">
              <a:lnSpc>
                <a:spcPct val="200000"/>
              </a:lnSpc>
            </a:pPr>
            <a:r>
              <a:rPr lang="fa-IR" sz="2400" b="1" dirty="0">
                <a:solidFill>
                  <a:srgbClr val="FF0000"/>
                </a:solidFill>
                <a:cs typeface="B Lotus" panose="00000400000000000000" pitchFamily="2" charset="-78"/>
              </a:rPr>
              <a:t>مثال: </a:t>
            </a:r>
            <a:r>
              <a:rPr lang="fa-IR" sz="2400" b="1" dirty="0">
                <a:solidFill>
                  <a:schemeClr val="tx1"/>
                </a:solidFill>
                <a:cs typeface="B Lotus" panose="00000400000000000000" pitchFamily="2" charset="-78"/>
              </a:rPr>
              <a:t>پیشرفت تحصیلی دختران در گروه (1) در درس ریاضیات بهتر از پسران در گروه (2) است.</a:t>
            </a:r>
          </a:p>
          <a:p>
            <a:pPr algn="just" rtl="1">
              <a:lnSpc>
                <a:spcPct val="200000"/>
              </a:lnSpc>
            </a:pPr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>
              <a:lnSpc>
                <a:spcPct val="200000"/>
              </a:lnSpc>
            </a:pPr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  <a:p>
            <a:pPr algn="just" rtl="1"/>
            <a:endParaRPr lang="fa-IR" sz="2400" b="1" dirty="0">
              <a:solidFill>
                <a:schemeClr val="tx1"/>
              </a:solidFill>
              <a:cs typeface="B Lotus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9016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4865</TotalTime>
  <Words>1065</Words>
  <Application>Microsoft Office PowerPoint</Application>
  <PresentationFormat>On-screen Show (4:3)</PresentationFormat>
  <Paragraphs>234</Paragraphs>
  <Slides>21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  <vt:variant>
        <vt:lpstr>Custom Shows</vt:lpstr>
      </vt:variant>
      <vt:variant>
        <vt:i4>1</vt:i4>
      </vt:variant>
    </vt:vector>
  </HeadingPairs>
  <TitlesOfParts>
    <vt:vector size="31" baseType="lpstr">
      <vt:lpstr>Arial</vt:lpstr>
      <vt:lpstr>B Lotus</vt:lpstr>
      <vt:lpstr>B Titr</vt:lpstr>
      <vt:lpstr>Calibri</vt:lpstr>
      <vt:lpstr>Calibri Light</vt:lpstr>
      <vt:lpstr>IranNastaliq</vt:lpstr>
      <vt:lpstr>Verdana</vt:lpstr>
      <vt:lpstr>Wingdings</vt:lpstr>
      <vt:lpstr>Retrospect</vt:lpstr>
      <vt:lpstr>PowerPoint Presentation</vt:lpstr>
      <vt:lpstr>PowerPoint Presentation</vt:lpstr>
      <vt:lpstr>بیان مسئله </vt:lpstr>
      <vt:lpstr>PowerPoint Presentation</vt:lpstr>
      <vt:lpstr>PowerPoint Presentation</vt:lpstr>
      <vt:lpstr>      منابع  بیرونی تعیین مسئله پژوهش:   مسائل آموزشی و اجتماعی  تجارب تحصیلی و آموزشی  مشورت با اساتید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Custom Show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abuzar</dc:creator>
  <cp:lastModifiedBy>Rezaie</cp:lastModifiedBy>
  <cp:revision>486</cp:revision>
  <dcterms:created xsi:type="dcterms:W3CDTF">2009-05-05T18:29:19Z</dcterms:created>
  <dcterms:modified xsi:type="dcterms:W3CDTF">2020-04-11T05:38:14Z</dcterms:modified>
</cp:coreProperties>
</file>